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36"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AEF7C3-77E7-46C5-B9C8-0875F059DC6C}" type="datetimeFigureOut">
              <a:rPr lang="en-US" smtClean="0"/>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0A945-6120-455F-ADA9-E1C95919D845}" type="slidenum">
              <a:rPr lang="en-US" smtClean="0"/>
              <a:t>‹#›</a:t>
            </a:fld>
            <a:endParaRPr lang="en-US"/>
          </a:p>
        </p:txBody>
      </p:sp>
    </p:spTree>
    <p:extLst>
      <p:ext uri="{BB962C8B-B14F-4D97-AF65-F5344CB8AC3E}">
        <p14:creationId xmlns:p14="http://schemas.microsoft.com/office/powerpoint/2010/main" val="35268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D0A945-6120-455F-ADA9-E1C95919D845}" type="slidenum">
              <a:rPr lang="en-US" smtClean="0"/>
              <a:t>5</a:t>
            </a:fld>
            <a:endParaRPr lang="en-US"/>
          </a:p>
        </p:txBody>
      </p:sp>
    </p:spTree>
    <p:extLst>
      <p:ext uri="{BB962C8B-B14F-4D97-AF65-F5344CB8AC3E}">
        <p14:creationId xmlns:p14="http://schemas.microsoft.com/office/powerpoint/2010/main" val="984523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3/27/2024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3/27/2024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3/27/2024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3/27/2024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16243" y="1127761"/>
            <a:ext cx="8825658" cy="1606296"/>
          </a:xfrm>
        </p:spPr>
        <p:txBody>
          <a:bodyPr/>
          <a:lstStyle/>
          <a:p>
            <a:pPr algn="r"/>
            <a:r>
              <a:rPr lang="en-US" dirty="0" smtClean="0"/>
              <a:t>Capstone Project</a:t>
            </a:r>
            <a:endParaRPr lang="en-US" dirty="0"/>
          </a:p>
        </p:txBody>
      </p:sp>
      <p:sp>
        <p:nvSpPr>
          <p:cNvPr id="3" name="Subtitle 2"/>
          <p:cNvSpPr>
            <a:spLocks noGrp="1"/>
          </p:cNvSpPr>
          <p:nvPr>
            <p:ph type="subTitle" idx="1"/>
          </p:nvPr>
        </p:nvSpPr>
        <p:spPr>
          <a:xfrm>
            <a:off x="5111495" y="3977640"/>
            <a:ext cx="6204141" cy="1661160"/>
          </a:xfrm>
        </p:spPr>
        <p:txBody>
          <a:bodyPr>
            <a:noAutofit/>
          </a:bodyPr>
          <a:lstStyle/>
          <a:p>
            <a:r>
              <a:rPr lang="en-US" sz="6600" b="1" cap="none" dirty="0" smtClean="0"/>
              <a:t>Hotel analysis</a:t>
            </a:r>
            <a:endParaRPr lang="en-US" sz="6600" b="1" cap="none" dirty="0"/>
          </a:p>
        </p:txBody>
      </p:sp>
      <p:pic>
        <p:nvPicPr>
          <p:cNvPr id="1026" name="Picture 2" descr="83,900+ Hotel Entrance Stock Photos, Pictures &amp; Royalty-Free Images -  iStock | Hotel entrance car, Hotel entrance exterior, Luxury hotel entr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91" y="3054096"/>
            <a:ext cx="4443857" cy="363016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8" descr="File:Microsoft Excel 2013-2019 logo.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160338"/>
            <a:ext cx="484505" cy="406590"/>
          </a:xfrm>
          <a:prstGeom prst="rect">
            <a:avLst/>
          </a:prstGeom>
        </p:spPr>
      </p:pic>
      <p:sp>
        <p:nvSpPr>
          <p:cNvPr id="8" name="AutoShape 10" descr="Power BI Logo, symbol, meaning, history, PNG, bra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75" y="160337"/>
            <a:ext cx="524129" cy="40659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1704" y="160337"/>
            <a:ext cx="509287" cy="406591"/>
          </a:xfrm>
          <a:prstGeom prst="rect">
            <a:avLst/>
          </a:prstGeom>
        </p:spPr>
      </p:pic>
    </p:spTree>
    <p:extLst>
      <p:ext uri="{BB962C8B-B14F-4D97-AF65-F5344CB8AC3E}">
        <p14:creationId xmlns:p14="http://schemas.microsoft.com/office/powerpoint/2010/main" val="1841066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8160" y="1614006"/>
            <a:ext cx="3685032" cy="3899826"/>
          </a:xfrm>
        </p:spPr>
        <p:txBody>
          <a:bodyPr/>
          <a:lstStyle/>
          <a:p>
            <a:r>
              <a:rPr lang="en-US" sz="1800" dirty="0" smtClean="0"/>
              <a:t>City has more ADR. H room type has the best ADR.</a:t>
            </a:r>
            <a:br>
              <a:rPr lang="en-US" sz="1800" dirty="0" smtClean="0"/>
            </a:br>
            <a:r>
              <a:rPr lang="en-US" sz="1800" dirty="0" smtClean="0"/>
              <a:t>As the number of special request has made, ADR has also increase. We can say special request and ADR has positive correlation.</a:t>
            </a:r>
            <a:endParaRPr lang="en-US" sz="1800" dirty="0"/>
          </a:p>
        </p:txBody>
      </p:sp>
      <p:pic>
        <p:nvPicPr>
          <p:cNvPr id="4" name="Content Placeholder 3"/>
          <p:cNvPicPr>
            <a:picLocks noGrp="1" noChangeAspect="1"/>
          </p:cNvPicPr>
          <p:nvPr>
            <p:ph idx="1"/>
          </p:nvPr>
        </p:nvPicPr>
        <p:blipFill rotWithShape="1">
          <a:blip r:embed="rId2"/>
          <a:srcRect l="4778" t="22073" r="32334" b="14805"/>
          <a:stretch/>
        </p:blipFill>
        <p:spPr>
          <a:xfrm>
            <a:off x="320040" y="452718"/>
            <a:ext cx="7342632" cy="6222402"/>
          </a:xfrm>
          <a:prstGeom prst="rect">
            <a:avLst/>
          </a:prstGeom>
        </p:spPr>
      </p:pic>
    </p:spTree>
    <p:extLst>
      <p:ext uri="{BB962C8B-B14F-4D97-AF65-F5344CB8AC3E}">
        <p14:creationId xmlns:p14="http://schemas.microsoft.com/office/powerpoint/2010/main" val="32497023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6096" y="2793582"/>
            <a:ext cx="3913632" cy="1400530"/>
          </a:xfrm>
        </p:spPr>
        <p:txBody>
          <a:bodyPr/>
          <a:lstStyle/>
          <a:p>
            <a:r>
              <a:rPr lang="en-US" sz="1800" dirty="0" smtClean="0"/>
              <a:t>Resort hotel has required more number of </a:t>
            </a:r>
            <a:r>
              <a:rPr lang="en-US" sz="1800" dirty="0" err="1" smtClean="0"/>
              <a:t>parkings</a:t>
            </a:r>
            <a:r>
              <a:rPr lang="en-US" sz="1800" dirty="0" smtClean="0"/>
              <a:t>. </a:t>
            </a:r>
            <a:endParaRPr lang="en-US" sz="1800" dirty="0"/>
          </a:p>
        </p:txBody>
      </p:sp>
      <p:pic>
        <p:nvPicPr>
          <p:cNvPr id="4" name="Content Placeholder 3"/>
          <p:cNvPicPr>
            <a:picLocks noGrp="1" noChangeAspect="1"/>
          </p:cNvPicPr>
          <p:nvPr>
            <p:ph idx="1"/>
          </p:nvPr>
        </p:nvPicPr>
        <p:blipFill rotWithShape="1">
          <a:blip r:embed="rId2"/>
          <a:srcRect l="4682" t="22207" r="32442" b="14805"/>
          <a:stretch/>
        </p:blipFill>
        <p:spPr>
          <a:xfrm>
            <a:off x="320040" y="777240"/>
            <a:ext cx="6922008" cy="5961888"/>
          </a:xfrm>
          <a:prstGeom prst="rect">
            <a:avLst/>
          </a:prstGeom>
        </p:spPr>
      </p:pic>
    </p:spTree>
    <p:extLst>
      <p:ext uri="{BB962C8B-B14F-4D97-AF65-F5344CB8AC3E}">
        <p14:creationId xmlns:p14="http://schemas.microsoft.com/office/powerpoint/2010/main" val="3536815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3336" y="2336382"/>
            <a:ext cx="3557016" cy="3314610"/>
          </a:xfrm>
        </p:spPr>
        <p:txBody>
          <a:bodyPr/>
          <a:lstStyle/>
          <a:p>
            <a:r>
              <a:rPr lang="en-US" sz="1800" dirty="0" smtClean="0"/>
              <a:t>Transient customer type in City hotel has made most number of special request.</a:t>
            </a:r>
            <a:endParaRPr lang="en-US" sz="1800" dirty="0"/>
          </a:p>
        </p:txBody>
      </p:sp>
      <p:pic>
        <p:nvPicPr>
          <p:cNvPr id="4" name="Content Placeholder 3"/>
          <p:cNvPicPr>
            <a:picLocks noGrp="1" noChangeAspect="1"/>
          </p:cNvPicPr>
          <p:nvPr>
            <p:ph idx="1"/>
          </p:nvPr>
        </p:nvPicPr>
        <p:blipFill rotWithShape="1">
          <a:blip r:embed="rId2"/>
          <a:srcRect l="4778" t="22237" r="32334" b="21823"/>
          <a:stretch/>
        </p:blipFill>
        <p:spPr>
          <a:xfrm>
            <a:off x="237744" y="585216"/>
            <a:ext cx="7479792" cy="6062472"/>
          </a:xfrm>
          <a:prstGeom prst="rect">
            <a:avLst/>
          </a:prstGeom>
        </p:spPr>
      </p:pic>
    </p:spTree>
    <p:extLst>
      <p:ext uri="{BB962C8B-B14F-4D97-AF65-F5344CB8AC3E}">
        <p14:creationId xmlns:p14="http://schemas.microsoft.com/office/powerpoint/2010/main" val="4268050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264" y="1435608"/>
            <a:ext cx="4297680" cy="2392744"/>
          </a:xfrm>
        </p:spPr>
        <p:txBody>
          <a:bodyPr/>
          <a:lstStyle/>
          <a:p>
            <a:r>
              <a:rPr lang="en-US" sz="1800" dirty="0" smtClean="0"/>
              <a:t>With HB meal plan ADR is the highest.</a:t>
            </a:r>
            <a:br>
              <a:rPr lang="en-US" sz="1800" dirty="0" smtClean="0"/>
            </a:br>
            <a:r>
              <a:rPr lang="en-US" sz="1800" dirty="0" smtClean="0"/>
              <a:t>TA/TO booking channel prefer the BB meal.</a:t>
            </a:r>
            <a:endParaRPr lang="en-US" sz="1800" dirty="0"/>
          </a:p>
        </p:txBody>
      </p:sp>
      <p:pic>
        <p:nvPicPr>
          <p:cNvPr id="4" name="Content Placeholder 3"/>
          <p:cNvPicPr>
            <a:picLocks noGrp="1" noChangeAspect="1"/>
          </p:cNvPicPr>
          <p:nvPr>
            <p:ph idx="1"/>
          </p:nvPr>
        </p:nvPicPr>
        <p:blipFill rotWithShape="1">
          <a:blip r:embed="rId2"/>
          <a:srcRect l="4655" t="21975" r="32457" b="16777"/>
          <a:stretch/>
        </p:blipFill>
        <p:spPr>
          <a:xfrm>
            <a:off x="265176" y="452718"/>
            <a:ext cx="7424928" cy="6121818"/>
          </a:xfrm>
          <a:prstGeom prst="rect">
            <a:avLst/>
          </a:prstGeom>
        </p:spPr>
      </p:pic>
    </p:spTree>
    <p:extLst>
      <p:ext uri="{BB962C8B-B14F-4D97-AF65-F5344CB8AC3E}">
        <p14:creationId xmlns:p14="http://schemas.microsoft.com/office/powerpoint/2010/main" val="2600742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9056" y="1970622"/>
            <a:ext cx="3429000" cy="1400530"/>
          </a:xfrm>
        </p:spPr>
        <p:txBody>
          <a:bodyPr/>
          <a:lstStyle/>
          <a:p>
            <a:r>
              <a:rPr lang="en-US" sz="1800" dirty="0" smtClean="0"/>
              <a:t>With BB meal plan, guest stayed long in term of duration.</a:t>
            </a:r>
            <a:endParaRPr lang="en-US" sz="1800" dirty="0"/>
          </a:p>
        </p:txBody>
      </p:sp>
      <p:pic>
        <p:nvPicPr>
          <p:cNvPr id="4" name="Content Placeholder 3"/>
          <p:cNvPicPr>
            <a:picLocks noGrp="1" noChangeAspect="1"/>
          </p:cNvPicPr>
          <p:nvPr>
            <p:ph idx="1"/>
          </p:nvPr>
        </p:nvPicPr>
        <p:blipFill rotWithShape="1">
          <a:blip r:embed="rId2"/>
          <a:srcRect l="4817" t="21857" r="31874" b="34429"/>
          <a:stretch/>
        </p:blipFill>
        <p:spPr>
          <a:xfrm>
            <a:off x="402336" y="452718"/>
            <a:ext cx="7333488" cy="6263640"/>
          </a:xfrm>
          <a:prstGeom prst="rect">
            <a:avLst/>
          </a:prstGeom>
        </p:spPr>
      </p:pic>
    </p:spTree>
    <p:extLst>
      <p:ext uri="{BB962C8B-B14F-4D97-AF65-F5344CB8AC3E}">
        <p14:creationId xmlns:p14="http://schemas.microsoft.com/office/powerpoint/2010/main" val="6648474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5048" y="2336382"/>
            <a:ext cx="3806952" cy="1400530"/>
          </a:xfrm>
        </p:spPr>
        <p:txBody>
          <a:bodyPr/>
          <a:lstStyle/>
          <a:p>
            <a:r>
              <a:rPr lang="en-US" sz="1800" dirty="0" smtClean="0"/>
              <a:t>FB meal plan  has most number of </a:t>
            </a:r>
            <a:r>
              <a:rPr lang="en-US" sz="1800" dirty="0" err="1" smtClean="0"/>
              <a:t>avg</a:t>
            </a:r>
            <a:r>
              <a:rPr lang="en-US" sz="1800" dirty="0" smtClean="0"/>
              <a:t> parking required but has 2</a:t>
            </a:r>
            <a:r>
              <a:rPr lang="en-US" sz="1800" baseline="30000" dirty="0" smtClean="0"/>
              <a:t>nd</a:t>
            </a:r>
            <a:r>
              <a:rPr lang="en-US" sz="1800" dirty="0" smtClean="0"/>
              <a:t> lowest </a:t>
            </a:r>
            <a:r>
              <a:rPr lang="en-US" sz="1800" dirty="0" err="1" smtClean="0"/>
              <a:t>avg</a:t>
            </a:r>
            <a:r>
              <a:rPr lang="en-US" sz="1800" dirty="0" smtClean="0"/>
              <a:t> special requests made. On the other hand HB has 2</a:t>
            </a:r>
            <a:r>
              <a:rPr lang="en-US" sz="1800" baseline="30000" dirty="0" smtClean="0"/>
              <a:t>nd</a:t>
            </a:r>
            <a:r>
              <a:rPr lang="en-US" sz="1800" dirty="0" smtClean="0"/>
              <a:t> most parking spaces required and has 2</a:t>
            </a:r>
            <a:r>
              <a:rPr lang="en-US" sz="1800" baseline="30000" dirty="0" smtClean="0"/>
              <a:t>nd</a:t>
            </a:r>
            <a:r>
              <a:rPr lang="en-US" sz="1800" dirty="0" smtClean="0"/>
              <a:t> most special request made. So. There is no correlation b/w them.</a:t>
            </a:r>
            <a:endParaRPr lang="en-US" sz="1800" dirty="0"/>
          </a:p>
        </p:txBody>
      </p:sp>
      <p:pic>
        <p:nvPicPr>
          <p:cNvPr id="4" name="Content Placeholder 3"/>
          <p:cNvPicPr>
            <a:picLocks noGrp="1" noChangeAspect="1"/>
          </p:cNvPicPr>
          <p:nvPr>
            <p:ph idx="1"/>
          </p:nvPr>
        </p:nvPicPr>
        <p:blipFill rotWithShape="1">
          <a:blip r:embed="rId2"/>
          <a:srcRect l="4655" t="22252" r="32702" b="15083"/>
          <a:stretch/>
        </p:blipFill>
        <p:spPr>
          <a:xfrm>
            <a:off x="521208" y="452718"/>
            <a:ext cx="7562088" cy="6194970"/>
          </a:xfrm>
          <a:prstGeom prst="rect">
            <a:avLst/>
          </a:prstGeom>
        </p:spPr>
      </p:pic>
    </p:spTree>
    <p:extLst>
      <p:ext uri="{BB962C8B-B14F-4D97-AF65-F5344CB8AC3E}">
        <p14:creationId xmlns:p14="http://schemas.microsoft.com/office/powerpoint/2010/main" val="971359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8784" y="2203372"/>
            <a:ext cx="3438144" cy="2752675"/>
          </a:xfrm>
        </p:spPr>
        <p:txBody>
          <a:bodyPr/>
          <a:lstStyle/>
          <a:p>
            <a:r>
              <a:rPr lang="en-US" sz="1800" dirty="0" smtClean="0"/>
              <a:t>Corporate booking channel stick with BB meal plan most frequently.</a:t>
            </a:r>
            <a:endParaRPr lang="en-US" sz="1800" dirty="0"/>
          </a:p>
        </p:txBody>
      </p:sp>
      <p:pic>
        <p:nvPicPr>
          <p:cNvPr id="6" name="Picture 5"/>
          <p:cNvPicPr>
            <a:picLocks noChangeAspect="1"/>
          </p:cNvPicPr>
          <p:nvPr/>
        </p:nvPicPr>
        <p:blipFill rotWithShape="1">
          <a:blip r:embed="rId2"/>
          <a:srcRect l="4722" t="22117" r="32170" b="23191"/>
          <a:stretch/>
        </p:blipFill>
        <p:spPr>
          <a:xfrm>
            <a:off x="285226" y="494949"/>
            <a:ext cx="7933357" cy="6091777"/>
          </a:xfrm>
          <a:prstGeom prst="rect">
            <a:avLst/>
          </a:prstGeom>
        </p:spPr>
      </p:pic>
    </p:spTree>
    <p:extLst>
      <p:ext uri="{BB962C8B-B14F-4D97-AF65-F5344CB8AC3E}">
        <p14:creationId xmlns:p14="http://schemas.microsoft.com/office/powerpoint/2010/main" val="1931925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4047" y="2698376"/>
            <a:ext cx="3460377" cy="2056494"/>
          </a:xfrm>
        </p:spPr>
        <p:txBody>
          <a:bodyPr/>
          <a:lstStyle/>
          <a:p>
            <a:r>
              <a:rPr lang="en-US" sz="1800" dirty="0" smtClean="0"/>
              <a:t>Online TA has the most number of bookings and also has decent cancellation ration among all segment.</a:t>
            </a:r>
            <a:endParaRPr lang="en-US" sz="1800" dirty="0"/>
          </a:p>
        </p:txBody>
      </p:sp>
      <p:pic>
        <p:nvPicPr>
          <p:cNvPr id="6" name="Picture 5"/>
          <p:cNvPicPr>
            <a:picLocks noChangeAspect="1"/>
          </p:cNvPicPr>
          <p:nvPr/>
        </p:nvPicPr>
        <p:blipFill rotWithShape="1">
          <a:blip r:embed="rId2"/>
          <a:srcRect l="4667" t="22178" r="32333" b="14711"/>
          <a:stretch/>
        </p:blipFill>
        <p:spPr>
          <a:xfrm>
            <a:off x="201168" y="566928"/>
            <a:ext cx="8252550" cy="6108192"/>
          </a:xfrm>
          <a:prstGeom prst="rect">
            <a:avLst/>
          </a:prstGeom>
        </p:spPr>
      </p:pic>
    </p:spTree>
    <p:extLst>
      <p:ext uri="{BB962C8B-B14F-4D97-AF65-F5344CB8AC3E}">
        <p14:creationId xmlns:p14="http://schemas.microsoft.com/office/powerpoint/2010/main" val="1650540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1671" y="1940860"/>
            <a:ext cx="3506599" cy="1400530"/>
          </a:xfrm>
        </p:spPr>
        <p:txBody>
          <a:bodyPr/>
          <a:lstStyle/>
          <a:p>
            <a:r>
              <a:rPr lang="en-US" sz="1800" dirty="0" smtClean="0"/>
              <a:t>TA/TO is the highest number among distribution channel to generate bookings but Direct distribution has the best confirmed booking ratio, followed by GDS and Corporate.</a:t>
            </a:r>
            <a:endParaRPr lang="en-US" sz="1800" dirty="0"/>
          </a:p>
        </p:txBody>
      </p:sp>
      <p:pic>
        <p:nvPicPr>
          <p:cNvPr id="4" name="Content Placeholder 3"/>
          <p:cNvPicPr>
            <a:picLocks noGrp="1" noChangeAspect="1"/>
          </p:cNvPicPr>
          <p:nvPr>
            <p:ph idx="1"/>
          </p:nvPr>
        </p:nvPicPr>
        <p:blipFill rotWithShape="1">
          <a:blip r:embed="rId2"/>
          <a:srcRect l="4800" t="22346" r="32224" b="15084"/>
          <a:stretch/>
        </p:blipFill>
        <p:spPr>
          <a:xfrm>
            <a:off x="466165" y="259976"/>
            <a:ext cx="7288306" cy="6400799"/>
          </a:xfrm>
          <a:prstGeom prst="rect">
            <a:avLst/>
          </a:prstGeom>
        </p:spPr>
      </p:pic>
    </p:spTree>
    <p:extLst>
      <p:ext uri="{BB962C8B-B14F-4D97-AF65-F5344CB8AC3E}">
        <p14:creationId xmlns:p14="http://schemas.microsoft.com/office/powerpoint/2010/main" val="3606645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5412" y="2389094"/>
            <a:ext cx="3307976" cy="2918011"/>
          </a:xfrm>
        </p:spPr>
        <p:txBody>
          <a:bodyPr/>
          <a:lstStyle/>
          <a:p>
            <a:r>
              <a:rPr lang="en-US" sz="1800" dirty="0" smtClean="0"/>
              <a:t>Resort hotel type has the better retention rate. We can see Resort has lower ADR and Lead time that maybe the reason for better retention rate.</a:t>
            </a:r>
            <a:endParaRPr lang="en-US" sz="1800" dirty="0"/>
          </a:p>
        </p:txBody>
      </p:sp>
      <p:pic>
        <p:nvPicPr>
          <p:cNvPr id="4" name="Content Placeholder 3"/>
          <p:cNvPicPr>
            <a:picLocks noGrp="1" noChangeAspect="1"/>
          </p:cNvPicPr>
          <p:nvPr>
            <p:ph idx="1"/>
          </p:nvPr>
        </p:nvPicPr>
        <p:blipFill rotWithShape="1">
          <a:blip r:embed="rId2"/>
          <a:srcRect l="4800" t="22526" r="32584" b="14917"/>
          <a:stretch/>
        </p:blipFill>
        <p:spPr>
          <a:xfrm>
            <a:off x="143435" y="452718"/>
            <a:ext cx="8534400" cy="6199094"/>
          </a:xfrm>
          <a:prstGeom prst="rect">
            <a:avLst/>
          </a:prstGeom>
        </p:spPr>
      </p:pic>
    </p:spTree>
    <p:extLst>
      <p:ext uri="{BB962C8B-B14F-4D97-AF65-F5344CB8AC3E}">
        <p14:creationId xmlns:p14="http://schemas.microsoft.com/office/powerpoint/2010/main" val="1379080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MECE FRAMEWORK</a:t>
            </a:r>
            <a:endParaRPr lang="en-US" dirty="0"/>
          </a:p>
        </p:txBody>
      </p:sp>
      <p:pic>
        <p:nvPicPr>
          <p:cNvPr id="4" name="Content Placeholder 3"/>
          <p:cNvPicPr>
            <a:picLocks noGrp="1" noChangeAspect="1"/>
          </p:cNvPicPr>
          <p:nvPr>
            <p:ph idx="1"/>
          </p:nvPr>
        </p:nvPicPr>
        <p:blipFill rotWithShape="1">
          <a:blip r:embed="rId2"/>
          <a:srcRect l="22797" t="21689" r="22160" b="32109"/>
          <a:stretch/>
        </p:blipFill>
        <p:spPr>
          <a:xfrm>
            <a:off x="502920" y="2002536"/>
            <a:ext cx="11210544" cy="4617720"/>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4926197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6073" y="2170682"/>
            <a:ext cx="3177309" cy="2613754"/>
          </a:xfrm>
        </p:spPr>
        <p:txBody>
          <a:bodyPr/>
          <a:lstStyle/>
          <a:p>
            <a:endParaRPr lang="en-US" sz="1800" dirty="0"/>
          </a:p>
        </p:txBody>
      </p:sp>
      <p:pic>
        <p:nvPicPr>
          <p:cNvPr id="4" name="Picture 3"/>
          <p:cNvPicPr>
            <a:picLocks noChangeAspect="1"/>
          </p:cNvPicPr>
          <p:nvPr/>
        </p:nvPicPr>
        <p:blipFill rotWithShape="1">
          <a:blip r:embed="rId2"/>
          <a:srcRect l="4896" t="22223" r="32188" b="28333"/>
          <a:stretch/>
        </p:blipFill>
        <p:spPr>
          <a:xfrm>
            <a:off x="249133" y="1496290"/>
            <a:ext cx="8377631" cy="5052291"/>
          </a:xfrm>
          <a:prstGeom prst="rect">
            <a:avLst/>
          </a:prstGeom>
        </p:spPr>
      </p:pic>
    </p:spTree>
    <p:extLst>
      <p:ext uri="{BB962C8B-B14F-4D97-AF65-F5344CB8AC3E}">
        <p14:creationId xmlns:p14="http://schemas.microsoft.com/office/powerpoint/2010/main" val="15307654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8145" y="2346167"/>
            <a:ext cx="3749964" cy="2465977"/>
          </a:xfrm>
        </p:spPr>
        <p:txBody>
          <a:bodyPr/>
          <a:lstStyle/>
          <a:p>
            <a:r>
              <a:rPr lang="en-US" sz="1800" dirty="0" smtClean="0"/>
              <a:t>Room A  has the maximum number of booking and assigned, but hotel failed to provide the same room type for all the guests.</a:t>
            </a:r>
            <a:endParaRPr lang="en-US" sz="1800" dirty="0"/>
          </a:p>
        </p:txBody>
      </p:sp>
      <p:pic>
        <p:nvPicPr>
          <p:cNvPr id="6" name="Content Placeholder 5"/>
          <p:cNvPicPr>
            <a:picLocks noGrp="1" noChangeAspect="1"/>
          </p:cNvPicPr>
          <p:nvPr>
            <p:ph idx="1"/>
          </p:nvPr>
        </p:nvPicPr>
        <p:blipFill rotWithShape="1">
          <a:blip r:embed="rId2"/>
          <a:srcRect l="4705" t="22174" r="32515" b="19027"/>
          <a:stretch/>
        </p:blipFill>
        <p:spPr>
          <a:xfrm>
            <a:off x="295563" y="314036"/>
            <a:ext cx="7758546" cy="6437746"/>
          </a:xfrm>
          <a:prstGeom prst="rect">
            <a:avLst/>
          </a:prstGeom>
        </p:spPr>
      </p:pic>
    </p:spTree>
    <p:extLst>
      <p:ext uri="{BB962C8B-B14F-4D97-AF65-F5344CB8AC3E}">
        <p14:creationId xmlns:p14="http://schemas.microsoft.com/office/powerpoint/2010/main" val="2233935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5855" y="1985954"/>
            <a:ext cx="3500581" cy="1985682"/>
          </a:xfrm>
        </p:spPr>
        <p:txBody>
          <a:bodyPr/>
          <a:lstStyle/>
          <a:p>
            <a:r>
              <a:rPr lang="en-US" sz="1800" dirty="0" smtClean="0"/>
              <a:t>There is slightly negative correlation b/w booking changes and canceled booking. As the number of booking changes increases, cancellation </a:t>
            </a:r>
            <a:r>
              <a:rPr lang="en-US" sz="1800" dirty="0" err="1" smtClean="0"/>
              <a:t>descreases</a:t>
            </a:r>
            <a:r>
              <a:rPr lang="en-US" sz="1800" dirty="0" smtClean="0"/>
              <a:t>.</a:t>
            </a:r>
            <a:endParaRPr lang="en-US" sz="1800" dirty="0"/>
          </a:p>
        </p:txBody>
      </p:sp>
      <p:pic>
        <p:nvPicPr>
          <p:cNvPr id="4" name="Content Placeholder 3"/>
          <p:cNvPicPr>
            <a:picLocks noGrp="1" noChangeAspect="1"/>
          </p:cNvPicPr>
          <p:nvPr>
            <p:ph idx="1"/>
          </p:nvPr>
        </p:nvPicPr>
        <p:blipFill rotWithShape="1">
          <a:blip r:embed="rId2"/>
          <a:srcRect l="4705" t="22335" r="32515" b="22843"/>
          <a:stretch/>
        </p:blipFill>
        <p:spPr>
          <a:xfrm>
            <a:off x="277090" y="452718"/>
            <a:ext cx="7878619" cy="6151281"/>
          </a:xfrm>
          <a:prstGeom prst="rect">
            <a:avLst/>
          </a:prstGeom>
        </p:spPr>
      </p:pic>
    </p:spTree>
    <p:extLst>
      <p:ext uri="{BB962C8B-B14F-4D97-AF65-F5344CB8AC3E}">
        <p14:creationId xmlns:p14="http://schemas.microsoft.com/office/powerpoint/2010/main" val="233751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2183" y="1985953"/>
            <a:ext cx="3343562" cy="2973973"/>
          </a:xfrm>
        </p:spPr>
        <p:txBody>
          <a:bodyPr/>
          <a:lstStyle/>
          <a:p>
            <a:r>
              <a:rPr lang="en-US" sz="1800" dirty="0" smtClean="0"/>
              <a:t>Room type A prefer  by all the customer type. Transient-Party preferred Room type A most frequently among all customer type</a:t>
            </a:r>
            <a:endParaRPr lang="en-US" sz="1800" dirty="0"/>
          </a:p>
        </p:txBody>
      </p:sp>
      <p:pic>
        <p:nvPicPr>
          <p:cNvPr id="4" name="Content Placeholder 3"/>
          <p:cNvPicPr>
            <a:picLocks noGrp="1" noChangeAspect="1"/>
          </p:cNvPicPr>
          <p:nvPr>
            <p:ph idx="1"/>
          </p:nvPr>
        </p:nvPicPr>
        <p:blipFill rotWithShape="1">
          <a:blip r:embed="rId2"/>
          <a:srcRect l="4818" t="22590" r="32348" b="15396"/>
          <a:stretch/>
        </p:blipFill>
        <p:spPr>
          <a:xfrm>
            <a:off x="221673" y="267855"/>
            <a:ext cx="8128000" cy="6428509"/>
          </a:xfrm>
          <a:prstGeom prst="rect">
            <a:avLst/>
          </a:prstGeom>
        </p:spPr>
      </p:pic>
    </p:spTree>
    <p:extLst>
      <p:ext uri="{BB962C8B-B14F-4D97-AF65-F5344CB8AC3E}">
        <p14:creationId xmlns:p14="http://schemas.microsoft.com/office/powerpoint/2010/main" val="1975554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1417" y="2078317"/>
            <a:ext cx="3362037" cy="2429027"/>
          </a:xfrm>
        </p:spPr>
        <p:txBody>
          <a:bodyPr/>
          <a:lstStyle/>
          <a:p>
            <a:r>
              <a:rPr lang="en-US" sz="1800" dirty="0" smtClean="0"/>
              <a:t>There is change in preference for room type of repeated guest over the years. In year 2015 no repeated selected room B, but in 2016, 1.34% of repeated guest select the same room.</a:t>
            </a:r>
            <a:endParaRPr lang="en-US" sz="1800" dirty="0"/>
          </a:p>
        </p:txBody>
      </p:sp>
      <p:pic>
        <p:nvPicPr>
          <p:cNvPr id="4" name="Content Placeholder 3"/>
          <p:cNvPicPr>
            <a:picLocks noGrp="1" noChangeAspect="1"/>
          </p:cNvPicPr>
          <p:nvPr>
            <p:ph idx="1"/>
          </p:nvPr>
        </p:nvPicPr>
        <p:blipFill rotWithShape="1">
          <a:blip r:embed="rId2"/>
          <a:srcRect l="4829" t="22386" r="32020" b="24213"/>
          <a:stretch/>
        </p:blipFill>
        <p:spPr>
          <a:xfrm>
            <a:off x="360216" y="452718"/>
            <a:ext cx="8174183" cy="6077390"/>
          </a:xfrm>
          <a:prstGeom prst="rect">
            <a:avLst/>
          </a:prstGeom>
        </p:spPr>
      </p:pic>
    </p:spTree>
    <p:extLst>
      <p:ext uri="{BB962C8B-B14F-4D97-AF65-F5344CB8AC3E}">
        <p14:creationId xmlns:p14="http://schemas.microsoft.com/office/powerpoint/2010/main" val="30216993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3826" y="1800257"/>
            <a:ext cx="3087753" cy="3599516"/>
          </a:xfrm>
        </p:spPr>
        <p:txBody>
          <a:bodyPr/>
          <a:lstStyle/>
          <a:p>
            <a:r>
              <a:rPr lang="en-US" sz="1800" dirty="0" smtClean="0"/>
              <a:t>Most of the check-out happened in August with 76%, while January has most canceled with 56%.</a:t>
            </a:r>
            <a:endParaRPr lang="en-US" sz="1800" dirty="0"/>
          </a:p>
        </p:txBody>
      </p:sp>
      <p:pic>
        <p:nvPicPr>
          <p:cNvPr id="4" name="Picture 3"/>
          <p:cNvPicPr>
            <a:picLocks noChangeAspect="1"/>
          </p:cNvPicPr>
          <p:nvPr/>
        </p:nvPicPr>
        <p:blipFill rotWithShape="1">
          <a:blip r:embed="rId2"/>
          <a:srcRect l="4791" t="22083" r="32318" b="14861"/>
          <a:stretch/>
        </p:blipFill>
        <p:spPr>
          <a:xfrm>
            <a:off x="328612" y="700087"/>
            <a:ext cx="8415339" cy="5950969"/>
          </a:xfrm>
          <a:prstGeom prst="rect">
            <a:avLst/>
          </a:prstGeom>
        </p:spPr>
      </p:pic>
    </p:spTree>
    <p:extLst>
      <p:ext uri="{BB962C8B-B14F-4D97-AF65-F5344CB8AC3E}">
        <p14:creationId xmlns:p14="http://schemas.microsoft.com/office/powerpoint/2010/main" val="3468521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1356" y="1761422"/>
            <a:ext cx="3513221" cy="3330341"/>
          </a:xfrm>
        </p:spPr>
        <p:txBody>
          <a:bodyPr/>
          <a:lstStyle/>
          <a:p>
            <a:r>
              <a:rPr lang="en-US" sz="1800" dirty="0" smtClean="0"/>
              <a:t>July has the maximum number of Bookings, while August has Maximum number of Check-outs and January has highest in term of cancellations.</a:t>
            </a:r>
            <a:endParaRPr lang="en-US" sz="1800" dirty="0"/>
          </a:p>
        </p:txBody>
      </p:sp>
      <p:pic>
        <p:nvPicPr>
          <p:cNvPr id="6" name="Content Placeholder 5"/>
          <p:cNvPicPr>
            <a:picLocks noGrp="1" noChangeAspect="1"/>
          </p:cNvPicPr>
          <p:nvPr>
            <p:ph idx="1"/>
          </p:nvPr>
        </p:nvPicPr>
        <p:blipFill rotWithShape="1">
          <a:blip r:embed="rId2"/>
          <a:srcRect l="4655" t="22098" r="32115" b="15113"/>
          <a:stretch/>
        </p:blipFill>
        <p:spPr>
          <a:xfrm>
            <a:off x="250256" y="404261"/>
            <a:ext cx="7902342" cy="6189044"/>
          </a:xfrm>
          <a:prstGeom prst="rect">
            <a:avLst/>
          </a:prstGeom>
        </p:spPr>
      </p:pic>
    </p:spTree>
    <p:extLst>
      <p:ext uri="{BB962C8B-B14F-4D97-AF65-F5344CB8AC3E}">
        <p14:creationId xmlns:p14="http://schemas.microsoft.com/office/powerpoint/2010/main" val="4010521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4214" y="2146765"/>
            <a:ext cx="4167739" cy="2617739"/>
          </a:xfrm>
        </p:spPr>
        <p:txBody>
          <a:bodyPr/>
          <a:lstStyle/>
          <a:p>
            <a:r>
              <a:rPr lang="en-US" sz="1800" dirty="0" smtClean="0"/>
              <a:t>Transient customer type contributed most by 39.68% in canceled.</a:t>
            </a:r>
            <a:endParaRPr lang="en-US" sz="1800" dirty="0"/>
          </a:p>
        </p:txBody>
      </p:sp>
      <p:pic>
        <p:nvPicPr>
          <p:cNvPr id="4" name="Content Placeholder 3"/>
          <p:cNvPicPr>
            <a:picLocks noGrp="1" noChangeAspect="1"/>
          </p:cNvPicPr>
          <p:nvPr>
            <p:ph idx="1"/>
          </p:nvPr>
        </p:nvPicPr>
        <p:blipFill rotWithShape="1">
          <a:blip r:embed="rId2"/>
          <a:srcRect l="4784" t="22177" r="32631" b="16201"/>
          <a:stretch/>
        </p:blipFill>
        <p:spPr>
          <a:xfrm>
            <a:off x="288758" y="433137"/>
            <a:ext cx="7190071" cy="6140918"/>
          </a:xfrm>
          <a:prstGeom prst="rect">
            <a:avLst/>
          </a:prstGeom>
        </p:spPr>
      </p:pic>
    </p:spTree>
    <p:extLst>
      <p:ext uri="{BB962C8B-B14F-4D97-AF65-F5344CB8AC3E}">
        <p14:creationId xmlns:p14="http://schemas.microsoft.com/office/powerpoint/2010/main" val="1928880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6977" y="1703671"/>
            <a:ext cx="3599847" cy="2983831"/>
          </a:xfrm>
        </p:spPr>
        <p:txBody>
          <a:bodyPr/>
          <a:lstStyle/>
          <a:p>
            <a:r>
              <a:rPr lang="en-US" sz="1800" dirty="0" smtClean="0"/>
              <a:t>Canceled reservation type has the maximum ADR while No-Show has the lowest.</a:t>
            </a:r>
            <a:endParaRPr lang="en-US" sz="1800" dirty="0"/>
          </a:p>
        </p:txBody>
      </p:sp>
      <p:pic>
        <p:nvPicPr>
          <p:cNvPr id="4" name="Content Placeholder 3"/>
          <p:cNvPicPr>
            <a:picLocks noGrp="1" noChangeAspect="1"/>
          </p:cNvPicPr>
          <p:nvPr>
            <p:ph idx="1"/>
          </p:nvPr>
        </p:nvPicPr>
        <p:blipFill rotWithShape="1">
          <a:blip r:embed="rId2"/>
          <a:srcRect l="4715" t="21934" r="32468" b="16794"/>
          <a:stretch/>
        </p:blipFill>
        <p:spPr>
          <a:xfrm>
            <a:off x="259882" y="452718"/>
            <a:ext cx="7844589" cy="6207963"/>
          </a:xfrm>
          <a:prstGeom prst="rect">
            <a:avLst/>
          </a:prstGeom>
        </p:spPr>
      </p:pic>
    </p:spTree>
    <p:extLst>
      <p:ext uri="{BB962C8B-B14F-4D97-AF65-F5344CB8AC3E}">
        <p14:creationId xmlns:p14="http://schemas.microsoft.com/office/powerpoint/2010/main" val="758533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3507" y="2146765"/>
            <a:ext cx="2521819" cy="3137503"/>
          </a:xfrm>
        </p:spPr>
        <p:txBody>
          <a:bodyPr/>
          <a:lstStyle/>
          <a:p>
            <a:r>
              <a:rPr lang="en-US" sz="1800" dirty="0" smtClean="0"/>
              <a:t>Portugal has the maximum number of visitors</a:t>
            </a:r>
            <a:endParaRPr lang="en-US" sz="1800" dirty="0"/>
          </a:p>
        </p:txBody>
      </p:sp>
      <p:pic>
        <p:nvPicPr>
          <p:cNvPr id="6" name="Content Placeholder 5"/>
          <p:cNvPicPr>
            <a:picLocks noGrp="1" noChangeAspect="1"/>
          </p:cNvPicPr>
          <p:nvPr>
            <p:ph idx="1"/>
          </p:nvPr>
        </p:nvPicPr>
        <p:blipFill rotWithShape="1">
          <a:blip r:embed="rId2"/>
          <a:srcRect l="4691" t="22873" r="32401" b="14827"/>
          <a:stretch/>
        </p:blipFill>
        <p:spPr>
          <a:xfrm>
            <a:off x="269508" y="644893"/>
            <a:ext cx="9028496" cy="5977288"/>
          </a:xfrm>
          <a:prstGeom prst="rect">
            <a:avLst/>
          </a:prstGeom>
        </p:spPr>
      </p:pic>
    </p:spTree>
    <p:extLst>
      <p:ext uri="{BB962C8B-B14F-4D97-AF65-F5344CB8AC3E}">
        <p14:creationId xmlns:p14="http://schemas.microsoft.com/office/powerpoint/2010/main" val="9402737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447" y="2967318"/>
            <a:ext cx="10701593" cy="1400530"/>
          </a:xfrm>
        </p:spPr>
        <p:txBody>
          <a:bodyPr/>
          <a:lstStyle/>
          <a:p>
            <a:r>
              <a:rPr lang="en-US" sz="2400" b="1" dirty="0"/>
              <a:t>Analysis Scope</a:t>
            </a:r>
            <a:r>
              <a:rPr lang="en-US" sz="1800" dirty="0"/>
              <a:t>: The analysis will focus on various aspects of the </a:t>
            </a:r>
            <a:r>
              <a:rPr lang="en-US" sz="1800" dirty="0" smtClean="0"/>
              <a:t>hotel booking </a:t>
            </a:r>
            <a:r>
              <a:rPr lang="en-US" sz="1800" dirty="0"/>
              <a:t>process, including </a:t>
            </a:r>
            <a:r>
              <a:rPr lang="en-US" sz="1800" dirty="0" smtClean="0"/>
              <a:t>booking channel and guest’s age distribution, hotel </a:t>
            </a:r>
            <a:r>
              <a:rPr lang="en-US" sz="1800" dirty="0"/>
              <a:t>performance, and the impact of </a:t>
            </a:r>
            <a:r>
              <a:rPr lang="en-US" sz="1800" dirty="0" smtClean="0"/>
              <a:t>meals and parking spaces. </a:t>
            </a:r>
            <a:r>
              <a:rPr lang="en-US" sz="1800" dirty="0"/>
              <a:t>It will encompass historical </a:t>
            </a:r>
            <a:r>
              <a:rPr lang="en-US" sz="1800" dirty="0" smtClean="0"/>
              <a:t>booking data</a:t>
            </a:r>
            <a:r>
              <a:rPr lang="en-US" sz="1800" dirty="0"/>
              <a:t> </a:t>
            </a:r>
            <a:r>
              <a:rPr lang="en-US" sz="1800" dirty="0" smtClean="0"/>
              <a:t>based on different hotel types, seasonality, </a:t>
            </a:r>
            <a:r>
              <a:rPr lang="en-US" sz="1800" dirty="0"/>
              <a:t>and distribution data </a:t>
            </a:r>
            <a:r>
              <a:rPr lang="en-US" sz="1800" dirty="0" smtClean="0"/>
              <a:t>of </a:t>
            </a:r>
            <a:r>
              <a:rPr lang="en-US" sz="1800" dirty="0"/>
              <a:t>multiple </a:t>
            </a:r>
            <a:r>
              <a:rPr lang="en-US" sz="1800" dirty="0" smtClean="0"/>
              <a:t>booking channel. </a:t>
            </a:r>
            <a:endParaRPr lang="en-US" sz="1800" dirty="0"/>
          </a:p>
        </p:txBody>
      </p:sp>
      <p:sp>
        <p:nvSpPr>
          <p:cNvPr id="3" name="Content Placeholder 2"/>
          <p:cNvSpPr>
            <a:spLocks noGrp="1"/>
          </p:cNvSpPr>
          <p:nvPr>
            <p:ph idx="1"/>
          </p:nvPr>
        </p:nvSpPr>
        <p:spPr>
          <a:xfrm>
            <a:off x="646112" y="1476847"/>
            <a:ext cx="11369104" cy="1028610"/>
          </a:xfrm>
        </p:spPr>
        <p:txBody>
          <a:bodyPr>
            <a:normAutofit fontScale="85000" lnSpcReduction="20000"/>
          </a:bodyPr>
          <a:lstStyle/>
          <a:p>
            <a:r>
              <a:rPr lang="en-US" sz="2900" b="1" dirty="0"/>
              <a:t>Objective</a:t>
            </a:r>
            <a:r>
              <a:rPr lang="en-US" dirty="0"/>
              <a:t>: The objective of this project is to </a:t>
            </a:r>
            <a:r>
              <a:rPr lang="en-US" dirty="0" smtClean="0"/>
              <a:t>retrieve the data from Database and create visualizations utilizing </a:t>
            </a:r>
            <a:r>
              <a:rPr lang="en-US" dirty="0"/>
              <a:t>the </a:t>
            </a:r>
            <a:r>
              <a:rPr lang="en-US" dirty="0" smtClean="0"/>
              <a:t>Hotel Booking </a:t>
            </a:r>
            <a:r>
              <a:rPr lang="en-US" dirty="0"/>
              <a:t>Database. The </a:t>
            </a:r>
            <a:r>
              <a:rPr lang="en-US" dirty="0" smtClean="0"/>
              <a:t>visualizations </a:t>
            </a:r>
            <a:r>
              <a:rPr lang="en-US" dirty="0"/>
              <a:t>aims to provide valuable insights into the </a:t>
            </a:r>
            <a:r>
              <a:rPr lang="en-US" dirty="0" smtClean="0"/>
              <a:t>hotel's  </a:t>
            </a:r>
            <a:r>
              <a:rPr lang="en-US" dirty="0"/>
              <a:t>performance, </a:t>
            </a:r>
            <a:r>
              <a:rPr lang="en-US" dirty="0" smtClean="0"/>
              <a:t>guest’s preference, booking </a:t>
            </a:r>
            <a:r>
              <a:rPr lang="en-US" dirty="0"/>
              <a:t>and </a:t>
            </a:r>
            <a:r>
              <a:rPr lang="en-US" dirty="0" smtClean="0"/>
              <a:t>cancellation analysis, </a:t>
            </a:r>
            <a:r>
              <a:rPr lang="en-US" dirty="0"/>
              <a:t>enabling data-driven decision-making and strategic planning. </a:t>
            </a:r>
          </a:p>
        </p:txBody>
      </p:sp>
      <p:sp>
        <p:nvSpPr>
          <p:cNvPr id="4" name="Rectangle 3"/>
          <p:cNvSpPr/>
          <p:nvPr/>
        </p:nvSpPr>
        <p:spPr>
          <a:xfrm>
            <a:off x="1115568" y="4610576"/>
            <a:ext cx="10771632" cy="1292662"/>
          </a:xfrm>
          <a:prstGeom prst="rect">
            <a:avLst/>
          </a:prstGeom>
        </p:spPr>
        <p:txBody>
          <a:bodyPr wrap="square">
            <a:spAutoFit/>
          </a:bodyPr>
          <a:lstStyle/>
          <a:p>
            <a:pPr>
              <a:spcBef>
                <a:spcPct val="0"/>
              </a:spcBef>
            </a:pPr>
            <a:r>
              <a:rPr lang="en-US" sz="2400" b="1" dirty="0">
                <a:solidFill>
                  <a:schemeClr val="tx2"/>
                </a:solidFill>
                <a:ea typeface="+mj-ea"/>
                <a:cs typeface="+mj-cs"/>
              </a:rPr>
              <a:t>Goal: </a:t>
            </a:r>
            <a:r>
              <a:rPr lang="en-US" dirty="0">
                <a:solidFill>
                  <a:schemeClr val="tx2"/>
                </a:solidFill>
                <a:ea typeface="+mj-ea"/>
                <a:cs typeface="+mj-cs"/>
              </a:rPr>
              <a:t>The primary goal of this </a:t>
            </a:r>
            <a:r>
              <a:rPr lang="en-US" dirty="0" smtClean="0">
                <a:solidFill>
                  <a:schemeClr val="tx2"/>
                </a:solidFill>
                <a:ea typeface="+mj-ea"/>
                <a:cs typeface="+mj-cs"/>
              </a:rPr>
              <a:t>Project </a:t>
            </a:r>
            <a:r>
              <a:rPr lang="en-US" dirty="0">
                <a:solidFill>
                  <a:schemeClr val="tx2"/>
                </a:solidFill>
                <a:ea typeface="+mj-ea"/>
                <a:cs typeface="+mj-cs"/>
              </a:rPr>
              <a:t>is to offer a holistic view of the </a:t>
            </a:r>
            <a:r>
              <a:rPr lang="en-US" dirty="0" smtClean="0">
                <a:solidFill>
                  <a:schemeClr val="tx2"/>
                </a:solidFill>
                <a:ea typeface="+mj-ea"/>
                <a:cs typeface="+mj-cs"/>
              </a:rPr>
              <a:t>Hotel's </a:t>
            </a:r>
            <a:r>
              <a:rPr lang="en-US" dirty="0">
                <a:solidFill>
                  <a:schemeClr val="tx2"/>
                </a:solidFill>
                <a:ea typeface="+mj-ea"/>
                <a:cs typeface="+mj-cs"/>
              </a:rPr>
              <a:t>operations. It will provide actionable insights to optimize </a:t>
            </a:r>
            <a:r>
              <a:rPr lang="en-US" dirty="0" smtClean="0">
                <a:solidFill>
                  <a:schemeClr val="tx2"/>
                </a:solidFill>
                <a:ea typeface="+mj-ea"/>
                <a:cs typeface="+mj-cs"/>
              </a:rPr>
              <a:t>hotel booking, reduce cancellation ratio, </a:t>
            </a:r>
            <a:r>
              <a:rPr lang="en-US" dirty="0">
                <a:solidFill>
                  <a:schemeClr val="tx2"/>
                </a:solidFill>
                <a:ea typeface="+mj-ea"/>
                <a:cs typeface="+mj-cs"/>
              </a:rPr>
              <a:t>improve </a:t>
            </a:r>
            <a:r>
              <a:rPr lang="en-US" dirty="0" smtClean="0">
                <a:solidFill>
                  <a:schemeClr val="tx2"/>
                </a:solidFill>
                <a:ea typeface="+mj-ea"/>
                <a:cs typeface="+mj-cs"/>
              </a:rPr>
              <a:t>strategies based on hotel types and seasons, </a:t>
            </a:r>
            <a:r>
              <a:rPr lang="en-US" dirty="0">
                <a:solidFill>
                  <a:schemeClr val="tx2"/>
                </a:solidFill>
                <a:ea typeface="+mj-ea"/>
                <a:cs typeface="+mj-cs"/>
              </a:rPr>
              <a:t>and identify opportunities for growth and efficiency.</a:t>
            </a:r>
          </a:p>
        </p:txBody>
      </p:sp>
    </p:spTree>
    <p:extLst>
      <p:ext uri="{BB962C8B-B14F-4D97-AF65-F5344CB8AC3E}">
        <p14:creationId xmlns:p14="http://schemas.microsoft.com/office/powerpoint/2010/main" val="26891398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17152" y="2225040"/>
            <a:ext cx="2752343" cy="536447"/>
          </a:xfrm>
        </p:spPr>
        <p:txBody>
          <a:bodyPr/>
          <a:lstStyle/>
          <a:p>
            <a:r>
              <a:rPr lang="en-US" sz="1800" dirty="0" smtClean="0"/>
              <a:t>Second half in the month have the most bookings, and </a:t>
            </a:r>
            <a:r>
              <a:rPr lang="en-US" sz="1800" dirty="0" err="1" smtClean="0"/>
              <a:t>Avg</a:t>
            </a:r>
            <a:r>
              <a:rPr lang="en-US" sz="1800" dirty="0" smtClean="0"/>
              <a:t> Lead Time 104,Max lead time 737.</a:t>
            </a:r>
            <a:endParaRPr lang="en-US" sz="1800" dirty="0"/>
          </a:p>
        </p:txBody>
      </p:sp>
      <p:pic>
        <p:nvPicPr>
          <p:cNvPr id="4" name="Picture 3"/>
          <p:cNvPicPr>
            <a:picLocks noChangeAspect="1"/>
          </p:cNvPicPr>
          <p:nvPr/>
        </p:nvPicPr>
        <p:blipFill rotWithShape="1">
          <a:blip r:embed="rId2"/>
          <a:srcRect l="1842" t="25887" r="46579" b="16569"/>
          <a:stretch/>
        </p:blipFill>
        <p:spPr>
          <a:xfrm>
            <a:off x="194911" y="320040"/>
            <a:ext cx="8921657" cy="6273265"/>
          </a:xfrm>
          <a:prstGeom prst="rect">
            <a:avLst/>
          </a:prstGeom>
        </p:spPr>
      </p:pic>
    </p:spTree>
    <p:extLst>
      <p:ext uri="{BB962C8B-B14F-4D97-AF65-F5344CB8AC3E}">
        <p14:creationId xmlns:p14="http://schemas.microsoft.com/office/powerpoint/2010/main" val="34036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3104" y="2062062"/>
            <a:ext cx="3291840" cy="3314610"/>
          </a:xfrm>
        </p:spPr>
        <p:txBody>
          <a:bodyPr/>
          <a:lstStyle/>
          <a:p>
            <a:r>
              <a:rPr lang="en-US" sz="1800" dirty="0" smtClean="0"/>
              <a:t>August is the peak month for booking and 56% booking comes in weekend.</a:t>
            </a:r>
            <a:endParaRPr lang="en-US" sz="1800" dirty="0"/>
          </a:p>
        </p:txBody>
      </p:sp>
      <p:pic>
        <p:nvPicPr>
          <p:cNvPr id="4" name="Content Placeholder 3"/>
          <p:cNvPicPr>
            <a:picLocks noGrp="1" noChangeAspect="1"/>
          </p:cNvPicPr>
          <p:nvPr>
            <p:ph idx="1"/>
          </p:nvPr>
        </p:nvPicPr>
        <p:blipFill rotWithShape="1">
          <a:blip r:embed="rId2"/>
          <a:srcRect l="1897" t="25344" r="8852" b="16849"/>
          <a:stretch/>
        </p:blipFill>
        <p:spPr>
          <a:xfrm>
            <a:off x="365760" y="292608"/>
            <a:ext cx="8385048" cy="6419088"/>
          </a:xfrm>
          <a:prstGeom prst="rect">
            <a:avLst/>
          </a:prstGeom>
        </p:spPr>
      </p:pic>
    </p:spTree>
    <p:extLst>
      <p:ext uri="{BB962C8B-B14F-4D97-AF65-F5344CB8AC3E}">
        <p14:creationId xmlns:p14="http://schemas.microsoft.com/office/powerpoint/2010/main" val="2763991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184" y="2610702"/>
            <a:ext cx="3685032" cy="2189898"/>
          </a:xfrm>
        </p:spPr>
        <p:txBody>
          <a:bodyPr/>
          <a:lstStyle/>
          <a:p>
            <a:r>
              <a:rPr lang="en-US" sz="1800" dirty="0" smtClean="0"/>
              <a:t>Resort have the Better </a:t>
            </a:r>
            <a:r>
              <a:rPr lang="en-US" sz="1800" dirty="0" err="1" smtClean="0"/>
              <a:t>avg</a:t>
            </a:r>
            <a:r>
              <a:rPr lang="en-US" sz="1800" dirty="0" smtClean="0"/>
              <a:t> stay rate while HB meal type has topped in </a:t>
            </a:r>
            <a:r>
              <a:rPr lang="en-US" sz="1800" dirty="0" err="1" smtClean="0"/>
              <a:t>avg</a:t>
            </a:r>
            <a:r>
              <a:rPr lang="en-US" sz="1800" dirty="0" smtClean="0"/>
              <a:t> stay rate among meal type.</a:t>
            </a:r>
            <a:endParaRPr lang="en-US" sz="1800" dirty="0"/>
          </a:p>
        </p:txBody>
      </p:sp>
      <p:pic>
        <p:nvPicPr>
          <p:cNvPr id="6" name="Content Placeholder 5"/>
          <p:cNvPicPr>
            <a:picLocks noGrp="1" noChangeAspect="1"/>
          </p:cNvPicPr>
          <p:nvPr>
            <p:ph idx="1"/>
          </p:nvPr>
        </p:nvPicPr>
        <p:blipFill rotWithShape="1">
          <a:blip r:embed="rId2"/>
          <a:srcRect l="1693" t="25392" r="27174" b="13837"/>
          <a:stretch/>
        </p:blipFill>
        <p:spPr>
          <a:xfrm>
            <a:off x="283464" y="621792"/>
            <a:ext cx="7927848" cy="6035040"/>
          </a:xfrm>
          <a:prstGeom prst="rect">
            <a:avLst/>
          </a:prstGeom>
        </p:spPr>
      </p:pic>
    </p:spTree>
    <p:extLst>
      <p:ext uri="{BB962C8B-B14F-4D97-AF65-F5344CB8AC3E}">
        <p14:creationId xmlns:p14="http://schemas.microsoft.com/office/powerpoint/2010/main" val="922101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3688" y="2244942"/>
            <a:ext cx="2990088" cy="3095154"/>
          </a:xfrm>
        </p:spPr>
        <p:txBody>
          <a:bodyPr/>
          <a:lstStyle/>
          <a:p>
            <a:r>
              <a:rPr lang="en-US" sz="1800" dirty="0" smtClean="0"/>
              <a:t>Successful booking ratio declined over the years while cancelled booking ratio increased.</a:t>
            </a:r>
            <a:endParaRPr lang="en-US" sz="1800" dirty="0"/>
          </a:p>
        </p:txBody>
      </p:sp>
      <p:pic>
        <p:nvPicPr>
          <p:cNvPr id="4" name="Content Placeholder 3"/>
          <p:cNvPicPr>
            <a:picLocks noGrp="1" noChangeAspect="1"/>
          </p:cNvPicPr>
          <p:nvPr>
            <p:ph idx="1"/>
          </p:nvPr>
        </p:nvPicPr>
        <p:blipFill rotWithShape="1">
          <a:blip r:embed="rId2"/>
          <a:srcRect l="1897" t="26089" r="35514" b="12121"/>
          <a:stretch/>
        </p:blipFill>
        <p:spPr>
          <a:xfrm>
            <a:off x="320040" y="452718"/>
            <a:ext cx="8357616" cy="6121818"/>
          </a:xfrm>
          <a:prstGeom prst="rect">
            <a:avLst/>
          </a:prstGeom>
        </p:spPr>
      </p:pic>
    </p:spTree>
    <p:extLst>
      <p:ext uri="{BB962C8B-B14F-4D97-AF65-F5344CB8AC3E}">
        <p14:creationId xmlns:p14="http://schemas.microsoft.com/office/powerpoint/2010/main" val="4131075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2288" y="2610702"/>
            <a:ext cx="2843784" cy="1400530"/>
          </a:xfrm>
        </p:spPr>
        <p:txBody>
          <a:bodyPr/>
          <a:lstStyle/>
          <a:p>
            <a:r>
              <a:rPr lang="en-US" sz="1800" dirty="0" smtClean="0"/>
              <a:t>Majority visitors are adults. There are less number of children and kids, so we can say majority of visitors are unmarried and don’t have kids.</a:t>
            </a:r>
            <a:endParaRPr lang="en-US" sz="1800" dirty="0"/>
          </a:p>
        </p:txBody>
      </p:sp>
      <p:pic>
        <p:nvPicPr>
          <p:cNvPr id="4" name="Content Placeholder 3"/>
          <p:cNvPicPr>
            <a:picLocks noGrp="1" noChangeAspect="1"/>
          </p:cNvPicPr>
          <p:nvPr>
            <p:ph idx="1"/>
          </p:nvPr>
        </p:nvPicPr>
        <p:blipFill rotWithShape="1">
          <a:blip r:embed="rId2"/>
          <a:srcRect l="1713" t="26159" r="34664" b="22580"/>
          <a:stretch/>
        </p:blipFill>
        <p:spPr>
          <a:xfrm>
            <a:off x="393192" y="384048"/>
            <a:ext cx="8183880" cy="6254496"/>
          </a:xfrm>
          <a:prstGeom prst="rect">
            <a:avLst/>
          </a:prstGeom>
        </p:spPr>
      </p:pic>
    </p:spTree>
    <p:extLst>
      <p:ext uri="{BB962C8B-B14F-4D97-AF65-F5344CB8AC3E}">
        <p14:creationId xmlns:p14="http://schemas.microsoft.com/office/powerpoint/2010/main" val="2295722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184" y="2610702"/>
            <a:ext cx="3721608" cy="3003714"/>
          </a:xfrm>
        </p:spPr>
        <p:txBody>
          <a:bodyPr/>
          <a:lstStyle/>
          <a:p>
            <a:r>
              <a:rPr lang="en-US" sz="1800" dirty="0" smtClean="0"/>
              <a:t>City hotel is expensive then Resort hotel. There is huge difference in max ADR b/w Resort and City hotel.</a:t>
            </a:r>
            <a:endParaRPr lang="en-US" sz="1800" dirty="0"/>
          </a:p>
        </p:txBody>
      </p:sp>
      <p:pic>
        <p:nvPicPr>
          <p:cNvPr id="4" name="Content Placeholder 3"/>
          <p:cNvPicPr>
            <a:picLocks noGrp="1" noChangeAspect="1"/>
          </p:cNvPicPr>
          <p:nvPr>
            <p:ph idx="1"/>
          </p:nvPr>
        </p:nvPicPr>
        <p:blipFill rotWithShape="1">
          <a:blip r:embed="rId2"/>
          <a:srcRect l="1942" t="26181" r="44419" b="22656"/>
          <a:stretch/>
        </p:blipFill>
        <p:spPr>
          <a:xfrm>
            <a:off x="292608" y="530352"/>
            <a:ext cx="7854696" cy="6208776"/>
          </a:xfrm>
          <a:prstGeom prst="rect">
            <a:avLst/>
          </a:prstGeom>
        </p:spPr>
      </p:pic>
    </p:spTree>
    <p:extLst>
      <p:ext uri="{BB962C8B-B14F-4D97-AF65-F5344CB8AC3E}">
        <p14:creationId xmlns:p14="http://schemas.microsoft.com/office/powerpoint/2010/main" val="3594167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8280" y="2336382"/>
            <a:ext cx="2880360" cy="2985426"/>
          </a:xfrm>
        </p:spPr>
        <p:txBody>
          <a:bodyPr/>
          <a:lstStyle/>
          <a:p>
            <a:r>
              <a:rPr lang="en-US" sz="1800" dirty="0" smtClean="0"/>
              <a:t>There is huge difference for car parking spaces required b/w Resort(5531) and City(1933).</a:t>
            </a:r>
            <a:br>
              <a:rPr lang="en-US" sz="1800" dirty="0" smtClean="0"/>
            </a:br>
            <a:r>
              <a:rPr lang="en-US" sz="1800" dirty="0" smtClean="0"/>
              <a:t>Increase in car parking spaces specially in Resort can attract some visitors.</a:t>
            </a:r>
            <a:endParaRPr lang="en-US" sz="1800" dirty="0"/>
          </a:p>
        </p:txBody>
      </p:sp>
      <p:pic>
        <p:nvPicPr>
          <p:cNvPr id="4" name="Content Placeholder 3"/>
          <p:cNvPicPr>
            <a:picLocks noGrp="1" noChangeAspect="1"/>
          </p:cNvPicPr>
          <p:nvPr>
            <p:ph idx="1"/>
          </p:nvPr>
        </p:nvPicPr>
        <p:blipFill rotWithShape="1">
          <a:blip r:embed="rId2"/>
          <a:srcRect l="1836" t="25940" r="50968" b="30216"/>
          <a:stretch/>
        </p:blipFill>
        <p:spPr>
          <a:xfrm>
            <a:off x="448056" y="594360"/>
            <a:ext cx="8119872" cy="5998464"/>
          </a:xfrm>
          <a:prstGeom prst="rect">
            <a:avLst/>
          </a:prstGeom>
        </p:spPr>
      </p:pic>
    </p:spTree>
    <p:extLst>
      <p:ext uri="{BB962C8B-B14F-4D97-AF65-F5344CB8AC3E}">
        <p14:creationId xmlns:p14="http://schemas.microsoft.com/office/powerpoint/2010/main" val="2526592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0" y="2610702"/>
            <a:ext cx="2734056" cy="2034450"/>
          </a:xfrm>
        </p:spPr>
        <p:txBody>
          <a:bodyPr/>
          <a:lstStyle/>
          <a:p>
            <a:r>
              <a:rPr lang="en-US" sz="1800" dirty="0" smtClean="0"/>
              <a:t>Transient customer type made most of the special request by huge difference.</a:t>
            </a:r>
            <a:endParaRPr lang="en-US" sz="1800" dirty="0"/>
          </a:p>
        </p:txBody>
      </p:sp>
      <p:pic>
        <p:nvPicPr>
          <p:cNvPr id="4" name="Content Placeholder 3"/>
          <p:cNvPicPr>
            <a:picLocks noGrp="1" noChangeAspect="1"/>
          </p:cNvPicPr>
          <p:nvPr>
            <p:ph idx="1"/>
          </p:nvPr>
        </p:nvPicPr>
        <p:blipFill rotWithShape="1">
          <a:blip r:embed="rId2"/>
          <a:srcRect l="2447" t="25999" r="48517" b="31680"/>
          <a:stretch/>
        </p:blipFill>
        <p:spPr>
          <a:xfrm>
            <a:off x="310896" y="256032"/>
            <a:ext cx="8165592" cy="6464808"/>
          </a:xfrm>
          <a:prstGeom prst="rect">
            <a:avLst/>
          </a:prstGeom>
        </p:spPr>
      </p:pic>
    </p:spTree>
    <p:extLst>
      <p:ext uri="{BB962C8B-B14F-4D97-AF65-F5344CB8AC3E}">
        <p14:creationId xmlns:p14="http://schemas.microsoft.com/office/powerpoint/2010/main" val="2367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1432" y="2519262"/>
            <a:ext cx="2706624" cy="3195738"/>
          </a:xfrm>
        </p:spPr>
        <p:txBody>
          <a:bodyPr/>
          <a:lstStyle/>
          <a:p>
            <a:r>
              <a:rPr lang="en-US" sz="1800" dirty="0" smtClean="0"/>
              <a:t>Most of the visitors prefer BB then go out for roaming and take other meals outside hotel.</a:t>
            </a:r>
            <a:endParaRPr lang="en-US" sz="1800" dirty="0"/>
          </a:p>
        </p:txBody>
      </p:sp>
      <p:pic>
        <p:nvPicPr>
          <p:cNvPr id="4" name="Content Placeholder 3"/>
          <p:cNvPicPr>
            <a:picLocks noGrp="1" noChangeAspect="1"/>
          </p:cNvPicPr>
          <p:nvPr>
            <p:ph idx="1"/>
          </p:nvPr>
        </p:nvPicPr>
        <p:blipFill rotWithShape="1">
          <a:blip r:embed="rId2"/>
          <a:srcRect l="1982" t="26427" r="41903" b="29549"/>
          <a:stretch/>
        </p:blipFill>
        <p:spPr>
          <a:xfrm>
            <a:off x="274320" y="804672"/>
            <a:ext cx="8074152" cy="5824728"/>
          </a:xfrm>
          <a:prstGeom prst="rect">
            <a:avLst/>
          </a:prstGeom>
        </p:spPr>
      </p:pic>
    </p:spTree>
    <p:extLst>
      <p:ext uri="{BB962C8B-B14F-4D97-AF65-F5344CB8AC3E}">
        <p14:creationId xmlns:p14="http://schemas.microsoft.com/office/powerpoint/2010/main" val="1566990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6568" y="2153502"/>
            <a:ext cx="2926080" cy="3104298"/>
          </a:xfrm>
        </p:spPr>
        <p:txBody>
          <a:bodyPr/>
          <a:lstStyle/>
          <a:p>
            <a:r>
              <a:rPr lang="en-US" sz="1800" dirty="0" smtClean="0"/>
              <a:t>HB meal  type has the maximum ADR.</a:t>
            </a:r>
            <a:endParaRPr lang="en-US" sz="1800" dirty="0"/>
          </a:p>
        </p:txBody>
      </p:sp>
      <p:pic>
        <p:nvPicPr>
          <p:cNvPr id="6" name="Content Placeholder 5"/>
          <p:cNvPicPr>
            <a:picLocks noGrp="1" noChangeAspect="1"/>
          </p:cNvPicPr>
          <p:nvPr>
            <p:ph idx="1"/>
          </p:nvPr>
        </p:nvPicPr>
        <p:blipFill rotWithShape="1">
          <a:blip r:embed="rId2"/>
          <a:srcRect l="2082" t="26488" r="47064" b="34000"/>
          <a:stretch/>
        </p:blipFill>
        <p:spPr>
          <a:xfrm>
            <a:off x="274320" y="420624"/>
            <a:ext cx="8311896" cy="6245352"/>
          </a:xfrm>
          <a:prstGeom prst="rect">
            <a:avLst/>
          </a:prstGeom>
        </p:spPr>
      </p:pic>
    </p:spTree>
    <p:extLst>
      <p:ext uri="{BB962C8B-B14F-4D97-AF65-F5344CB8AC3E}">
        <p14:creationId xmlns:p14="http://schemas.microsoft.com/office/powerpoint/2010/main" val="21351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pic>
        <p:nvPicPr>
          <p:cNvPr id="4" name="Content Placeholder 3"/>
          <p:cNvPicPr>
            <a:picLocks noGrp="1" noChangeAspect="1"/>
          </p:cNvPicPr>
          <p:nvPr>
            <p:ph idx="1"/>
          </p:nvPr>
        </p:nvPicPr>
        <p:blipFill rotWithShape="1">
          <a:blip r:embed="rId2"/>
          <a:srcRect l="6207" t="22188" r="40834" b="14095"/>
          <a:stretch/>
        </p:blipFill>
        <p:spPr>
          <a:xfrm>
            <a:off x="1014984" y="1517904"/>
            <a:ext cx="10149840" cy="5120640"/>
          </a:xfrm>
          <a:prstGeom prst="rect">
            <a:avLst/>
          </a:prstGeom>
        </p:spPr>
      </p:pic>
    </p:spTree>
    <p:extLst>
      <p:ext uri="{BB962C8B-B14F-4D97-AF65-F5344CB8AC3E}">
        <p14:creationId xmlns:p14="http://schemas.microsoft.com/office/powerpoint/2010/main" val="23975792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9720" y="1879182"/>
            <a:ext cx="2779776" cy="2711106"/>
          </a:xfrm>
        </p:spPr>
        <p:txBody>
          <a:bodyPr/>
          <a:lstStyle/>
          <a:p>
            <a:r>
              <a:rPr lang="en-US" sz="1800" dirty="0" smtClean="0"/>
              <a:t>Resort hotel with BB meal has the most special requests and required most car parking spaces.</a:t>
            </a:r>
            <a:br>
              <a:rPr lang="en-US" sz="1800" dirty="0" smtClean="0"/>
            </a:br>
            <a:r>
              <a:rPr lang="en-US" sz="1800" dirty="0"/>
              <a:t/>
            </a:r>
            <a:br>
              <a:rPr lang="en-US" sz="1800" dirty="0"/>
            </a:br>
            <a:r>
              <a:rPr lang="en-US" sz="1800" dirty="0" smtClean="0"/>
              <a:t>We can say BB meal time is most crowed time during whole day.</a:t>
            </a:r>
            <a:endParaRPr lang="en-US" sz="1800" dirty="0"/>
          </a:p>
        </p:txBody>
      </p:sp>
      <p:pic>
        <p:nvPicPr>
          <p:cNvPr id="4" name="Content Placeholder 3"/>
          <p:cNvPicPr>
            <a:picLocks noGrp="1" noChangeAspect="1"/>
          </p:cNvPicPr>
          <p:nvPr>
            <p:ph idx="1"/>
          </p:nvPr>
        </p:nvPicPr>
        <p:blipFill rotWithShape="1">
          <a:blip r:embed="rId2"/>
          <a:srcRect l="1958" t="26459" r="39444" b="19786"/>
          <a:stretch/>
        </p:blipFill>
        <p:spPr>
          <a:xfrm>
            <a:off x="210312" y="685800"/>
            <a:ext cx="8823960" cy="5925312"/>
          </a:xfrm>
          <a:prstGeom prst="rect">
            <a:avLst/>
          </a:prstGeom>
        </p:spPr>
      </p:pic>
    </p:spTree>
    <p:extLst>
      <p:ext uri="{BB962C8B-B14F-4D97-AF65-F5344CB8AC3E}">
        <p14:creationId xmlns:p14="http://schemas.microsoft.com/office/powerpoint/2010/main" val="3176213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7152" y="1970622"/>
            <a:ext cx="2862072" cy="2445930"/>
          </a:xfrm>
        </p:spPr>
        <p:txBody>
          <a:bodyPr/>
          <a:lstStyle/>
          <a:p>
            <a:r>
              <a:rPr lang="en-US" sz="1800" dirty="0" smtClean="0"/>
              <a:t>Transient customer type with BB has most number while Group customer type with FB has lowest number.</a:t>
            </a:r>
            <a:endParaRPr lang="en-US" sz="1800" dirty="0"/>
          </a:p>
        </p:txBody>
      </p:sp>
      <p:pic>
        <p:nvPicPr>
          <p:cNvPr id="8" name="Content Placeholder 7"/>
          <p:cNvPicPr>
            <a:picLocks noGrp="1" noChangeAspect="1"/>
          </p:cNvPicPr>
          <p:nvPr>
            <p:ph idx="1"/>
          </p:nvPr>
        </p:nvPicPr>
        <p:blipFill rotWithShape="1">
          <a:blip r:embed="rId2"/>
          <a:srcRect l="1425" t="25516" r="69575" b="16809"/>
          <a:stretch/>
        </p:blipFill>
        <p:spPr>
          <a:xfrm>
            <a:off x="448056" y="877824"/>
            <a:ext cx="8613648" cy="5797296"/>
          </a:xfrm>
          <a:prstGeom prst="rect">
            <a:avLst/>
          </a:prstGeom>
        </p:spPr>
      </p:pic>
    </p:spTree>
    <p:extLst>
      <p:ext uri="{BB962C8B-B14F-4D97-AF65-F5344CB8AC3E}">
        <p14:creationId xmlns:p14="http://schemas.microsoft.com/office/powerpoint/2010/main" val="1578849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5672" y="2244942"/>
            <a:ext cx="3172968" cy="2738538"/>
          </a:xfrm>
        </p:spPr>
        <p:txBody>
          <a:bodyPr/>
          <a:lstStyle/>
          <a:p>
            <a:r>
              <a:rPr lang="en-US" sz="1800" dirty="0" smtClean="0"/>
              <a:t>Online TA has the biggest market share of Bookings.</a:t>
            </a:r>
            <a:endParaRPr lang="en-US" sz="1800" dirty="0"/>
          </a:p>
        </p:txBody>
      </p:sp>
      <p:pic>
        <p:nvPicPr>
          <p:cNvPr id="4" name="Content Placeholder 3"/>
          <p:cNvPicPr>
            <a:picLocks noGrp="1" noChangeAspect="1"/>
          </p:cNvPicPr>
          <p:nvPr>
            <p:ph idx="1"/>
          </p:nvPr>
        </p:nvPicPr>
        <p:blipFill rotWithShape="1">
          <a:blip r:embed="rId2"/>
          <a:srcRect l="2095" t="26216" r="27999" b="24111"/>
          <a:stretch/>
        </p:blipFill>
        <p:spPr>
          <a:xfrm>
            <a:off x="237744" y="283464"/>
            <a:ext cx="8503920" cy="6400800"/>
          </a:xfrm>
          <a:prstGeom prst="rect">
            <a:avLst/>
          </a:prstGeom>
        </p:spPr>
      </p:pic>
    </p:spTree>
    <p:extLst>
      <p:ext uri="{BB962C8B-B14F-4D97-AF65-F5344CB8AC3E}">
        <p14:creationId xmlns:p14="http://schemas.microsoft.com/office/powerpoint/2010/main" val="3561068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9488" y="2244942"/>
            <a:ext cx="2459736" cy="2016162"/>
          </a:xfrm>
        </p:spPr>
        <p:txBody>
          <a:bodyPr/>
          <a:lstStyle/>
          <a:p>
            <a:r>
              <a:rPr lang="en-US" sz="1800" dirty="0" smtClean="0"/>
              <a:t>TA/TO has the biggest market player with 82% market share, followed by Direct with 12.3% with huge difference b/w 1</a:t>
            </a:r>
            <a:r>
              <a:rPr lang="en-US" sz="1800" baseline="30000" dirty="0" smtClean="0"/>
              <a:t>st</a:t>
            </a:r>
            <a:r>
              <a:rPr lang="en-US" sz="1800" dirty="0" smtClean="0"/>
              <a:t> and 2</a:t>
            </a:r>
            <a:r>
              <a:rPr lang="en-US" sz="1800" baseline="30000" dirty="0" smtClean="0"/>
              <a:t>nd</a:t>
            </a:r>
            <a:r>
              <a:rPr lang="en-US" sz="1800" dirty="0" smtClean="0"/>
              <a:t> player.</a:t>
            </a:r>
            <a:endParaRPr lang="en-US" sz="1800" dirty="0"/>
          </a:p>
        </p:txBody>
      </p:sp>
      <p:pic>
        <p:nvPicPr>
          <p:cNvPr id="4" name="Content Placeholder 3"/>
          <p:cNvPicPr>
            <a:picLocks noGrp="1" noChangeAspect="1"/>
          </p:cNvPicPr>
          <p:nvPr>
            <p:ph idx="1"/>
          </p:nvPr>
        </p:nvPicPr>
        <p:blipFill rotWithShape="1">
          <a:blip r:embed="rId2"/>
          <a:srcRect l="2051" t="26319" r="32136" b="24889"/>
          <a:stretch/>
        </p:blipFill>
        <p:spPr>
          <a:xfrm>
            <a:off x="283464" y="525870"/>
            <a:ext cx="9198864" cy="6204114"/>
          </a:xfrm>
          <a:prstGeom prst="rect">
            <a:avLst/>
          </a:prstGeom>
        </p:spPr>
      </p:pic>
    </p:spTree>
    <p:extLst>
      <p:ext uri="{BB962C8B-B14F-4D97-AF65-F5344CB8AC3E}">
        <p14:creationId xmlns:p14="http://schemas.microsoft.com/office/powerpoint/2010/main" val="1426168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l="1314" t="25079" r="41789" b="18413"/>
          <a:stretch/>
        </p:blipFill>
        <p:spPr>
          <a:xfrm>
            <a:off x="694944" y="475488"/>
            <a:ext cx="10826496" cy="6272784"/>
          </a:xfrm>
          <a:prstGeom prst="rect">
            <a:avLst/>
          </a:prstGeom>
        </p:spPr>
      </p:pic>
    </p:spTree>
    <p:extLst>
      <p:ext uri="{BB962C8B-B14F-4D97-AF65-F5344CB8AC3E}">
        <p14:creationId xmlns:p14="http://schemas.microsoft.com/office/powerpoint/2010/main" val="2330908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940" t="26692" r="35061" b="26298"/>
          <a:stretch/>
        </p:blipFill>
        <p:spPr>
          <a:xfrm>
            <a:off x="283464" y="475488"/>
            <a:ext cx="11402568" cy="6208776"/>
          </a:xfrm>
          <a:prstGeom prst="rect">
            <a:avLst/>
          </a:prstGeom>
        </p:spPr>
      </p:pic>
    </p:spTree>
    <p:extLst>
      <p:ext uri="{BB962C8B-B14F-4D97-AF65-F5344CB8AC3E}">
        <p14:creationId xmlns:p14="http://schemas.microsoft.com/office/powerpoint/2010/main" val="718663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0888" y="1879182"/>
            <a:ext cx="2642616" cy="3342042"/>
          </a:xfrm>
        </p:spPr>
        <p:txBody>
          <a:bodyPr/>
          <a:lstStyle/>
          <a:p>
            <a:r>
              <a:rPr lang="en-US" sz="1800" dirty="0" smtClean="0"/>
              <a:t>For 88% visitors hotel are capable to delivered the same room they reserved.</a:t>
            </a:r>
            <a:endParaRPr lang="en-US" sz="1800" dirty="0"/>
          </a:p>
        </p:txBody>
      </p:sp>
      <p:pic>
        <p:nvPicPr>
          <p:cNvPr id="6" name="Content Placeholder 5"/>
          <p:cNvPicPr>
            <a:picLocks noGrp="1" noChangeAspect="1"/>
          </p:cNvPicPr>
          <p:nvPr>
            <p:ph idx="1"/>
          </p:nvPr>
        </p:nvPicPr>
        <p:blipFill rotWithShape="1">
          <a:blip r:embed="rId2"/>
          <a:srcRect l="1314" t="24929" r="43060" b="12323"/>
          <a:stretch/>
        </p:blipFill>
        <p:spPr>
          <a:xfrm>
            <a:off x="320040" y="452718"/>
            <a:ext cx="8961120" cy="6322986"/>
          </a:xfrm>
          <a:prstGeom prst="rect">
            <a:avLst/>
          </a:prstGeom>
        </p:spPr>
      </p:pic>
    </p:spTree>
    <p:extLst>
      <p:ext uri="{BB962C8B-B14F-4D97-AF65-F5344CB8AC3E}">
        <p14:creationId xmlns:p14="http://schemas.microsoft.com/office/powerpoint/2010/main" val="3836356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1824" y="2244942"/>
            <a:ext cx="2029968" cy="1915578"/>
          </a:xfrm>
        </p:spPr>
        <p:txBody>
          <a:bodyPr/>
          <a:lstStyle/>
          <a:p>
            <a:r>
              <a:rPr lang="en-US" sz="1800" dirty="0" smtClean="0"/>
              <a:t>Just 2% is the cancellation rate when the guest assigned different room from what they reserved. </a:t>
            </a:r>
            <a:r>
              <a:rPr lang="en-US" sz="1800" dirty="0" smtClean="0"/>
              <a:t>So, different room not put any impact on cancellations.</a:t>
            </a:r>
            <a:endParaRPr lang="en-US" sz="1800" dirty="0"/>
          </a:p>
        </p:txBody>
      </p:sp>
      <p:pic>
        <p:nvPicPr>
          <p:cNvPr id="4" name="Content Placeholder 3"/>
          <p:cNvPicPr>
            <a:picLocks noGrp="1" noChangeAspect="1"/>
          </p:cNvPicPr>
          <p:nvPr>
            <p:ph idx="1"/>
          </p:nvPr>
        </p:nvPicPr>
        <p:blipFill rotWithShape="1">
          <a:blip r:embed="rId2"/>
          <a:srcRect l="2074" t="26254" r="32192" b="28046"/>
          <a:stretch/>
        </p:blipFill>
        <p:spPr>
          <a:xfrm>
            <a:off x="402336" y="384048"/>
            <a:ext cx="9528048" cy="6254496"/>
          </a:xfrm>
          <a:prstGeom prst="rect">
            <a:avLst/>
          </a:prstGeom>
        </p:spPr>
      </p:pic>
    </p:spTree>
    <p:extLst>
      <p:ext uri="{BB962C8B-B14F-4D97-AF65-F5344CB8AC3E}">
        <p14:creationId xmlns:p14="http://schemas.microsoft.com/office/powerpoint/2010/main" val="215866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197" t="24869" r="49140" b="15099"/>
          <a:stretch/>
        </p:blipFill>
        <p:spPr>
          <a:xfrm>
            <a:off x="246888" y="384048"/>
            <a:ext cx="11320272" cy="6190488"/>
          </a:xfrm>
          <a:prstGeom prst="rect">
            <a:avLst/>
          </a:prstGeom>
        </p:spPr>
      </p:pic>
    </p:spTree>
    <p:extLst>
      <p:ext uri="{BB962C8B-B14F-4D97-AF65-F5344CB8AC3E}">
        <p14:creationId xmlns:p14="http://schemas.microsoft.com/office/powerpoint/2010/main" val="37831890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0" y="2336382"/>
            <a:ext cx="2468880" cy="3177450"/>
          </a:xfrm>
        </p:spPr>
        <p:txBody>
          <a:bodyPr/>
          <a:lstStyle/>
          <a:p>
            <a:r>
              <a:rPr lang="en-US" sz="1800" dirty="0" smtClean="0"/>
              <a:t>For repeated guest’s preference changes over the year, we can see in 2015 many people reserved room type A but in 2016 there is not booking for repeated guest form room type a</a:t>
            </a:r>
            <a:endParaRPr lang="en-US" sz="1800" dirty="0"/>
          </a:p>
        </p:txBody>
      </p:sp>
      <p:pic>
        <p:nvPicPr>
          <p:cNvPr id="6" name="Content Placeholder 5"/>
          <p:cNvPicPr>
            <a:picLocks noGrp="1" noChangeAspect="1"/>
          </p:cNvPicPr>
          <p:nvPr>
            <p:ph idx="1"/>
          </p:nvPr>
        </p:nvPicPr>
        <p:blipFill rotWithShape="1">
          <a:blip r:embed="rId2"/>
          <a:srcRect l="1425" t="24891" r="38134" b="16739"/>
          <a:stretch/>
        </p:blipFill>
        <p:spPr>
          <a:xfrm>
            <a:off x="301752" y="384048"/>
            <a:ext cx="9217152" cy="6300216"/>
          </a:xfrm>
          <a:prstGeom prst="rect">
            <a:avLst/>
          </a:prstGeom>
        </p:spPr>
      </p:pic>
    </p:spTree>
    <p:extLst>
      <p:ext uri="{BB962C8B-B14F-4D97-AF65-F5344CB8AC3E}">
        <p14:creationId xmlns:p14="http://schemas.microsoft.com/office/powerpoint/2010/main" val="408232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srcRect l="4655" t="22125" r="32335" b="14456"/>
          <a:stretch/>
        </p:blipFill>
        <p:spPr>
          <a:xfrm>
            <a:off x="237744" y="841248"/>
            <a:ext cx="6656832" cy="5888736"/>
          </a:xfrm>
          <a:prstGeom prst="rect">
            <a:avLst/>
          </a:prstGeom>
        </p:spPr>
        <p:style>
          <a:lnRef idx="2">
            <a:schemeClr val="accent1"/>
          </a:lnRef>
          <a:fillRef idx="1">
            <a:schemeClr val="lt1"/>
          </a:fillRef>
          <a:effectRef idx="0">
            <a:schemeClr val="accent1"/>
          </a:effectRef>
          <a:fontRef idx="minor">
            <a:schemeClr val="dk1"/>
          </a:fontRef>
        </p:style>
      </p:pic>
      <p:sp>
        <p:nvSpPr>
          <p:cNvPr id="8" name="Content Placeholder 2"/>
          <p:cNvSpPr txBox="1">
            <a:spLocks/>
          </p:cNvSpPr>
          <p:nvPr/>
        </p:nvSpPr>
        <p:spPr>
          <a:xfrm>
            <a:off x="7013448" y="1476846"/>
            <a:ext cx="5001768" cy="373523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We can see that 2016 is  best year in term of bookings. As 2016 has most number of bookings so as highest numbers in term of cancellation as well.</a:t>
            </a:r>
          </a:p>
          <a:p>
            <a:r>
              <a:rPr lang="en-US" dirty="0" smtClean="0"/>
              <a:t>July, August and September has the most bookings.</a:t>
            </a:r>
            <a:endParaRPr lang="en-US" dirty="0"/>
          </a:p>
        </p:txBody>
      </p:sp>
    </p:spTree>
    <p:extLst>
      <p:ext uri="{BB962C8B-B14F-4D97-AF65-F5344CB8AC3E}">
        <p14:creationId xmlns:p14="http://schemas.microsoft.com/office/powerpoint/2010/main" val="42329317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032" y="2034630"/>
            <a:ext cx="2633472" cy="2391066"/>
          </a:xfrm>
        </p:spPr>
        <p:txBody>
          <a:bodyPr/>
          <a:lstStyle/>
          <a:p>
            <a:r>
              <a:rPr lang="en-US" sz="1800" dirty="0" smtClean="0"/>
              <a:t>First check-out was on 7-1-15 and ratio is 63%, while cancellation ratio is 235</a:t>
            </a:r>
            <a:endParaRPr lang="en-US" sz="1800" dirty="0"/>
          </a:p>
        </p:txBody>
      </p:sp>
      <p:pic>
        <p:nvPicPr>
          <p:cNvPr id="4" name="Content Placeholder 3"/>
          <p:cNvPicPr>
            <a:picLocks noGrp="1" noChangeAspect="1"/>
          </p:cNvPicPr>
          <p:nvPr>
            <p:ph idx="1"/>
          </p:nvPr>
        </p:nvPicPr>
        <p:blipFill rotWithShape="1">
          <a:blip r:embed="rId2"/>
          <a:srcRect l="2191" t="27502" r="21840" b="27330"/>
          <a:stretch/>
        </p:blipFill>
        <p:spPr>
          <a:xfrm>
            <a:off x="630936" y="530352"/>
            <a:ext cx="8586216" cy="6080760"/>
          </a:xfrm>
          <a:prstGeom prst="rect">
            <a:avLst/>
          </a:prstGeom>
        </p:spPr>
      </p:pic>
    </p:spTree>
    <p:extLst>
      <p:ext uri="{BB962C8B-B14F-4D97-AF65-F5344CB8AC3E}">
        <p14:creationId xmlns:p14="http://schemas.microsoft.com/office/powerpoint/2010/main" val="3393236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3768" y="1787742"/>
            <a:ext cx="2404872" cy="2756826"/>
          </a:xfrm>
        </p:spPr>
        <p:txBody>
          <a:bodyPr/>
          <a:lstStyle/>
          <a:p>
            <a:r>
              <a:rPr lang="en-US" sz="1800" dirty="0" smtClean="0"/>
              <a:t>July, August and September are the best months for in ter</a:t>
            </a:r>
            <a:r>
              <a:rPr lang="en-US" sz="1800" dirty="0" smtClean="0"/>
              <a:t>m of visits. Guest prefer 3</a:t>
            </a:r>
            <a:r>
              <a:rPr lang="en-US" sz="1800" baseline="30000" dirty="0" smtClean="0"/>
              <a:t>rd</a:t>
            </a:r>
            <a:r>
              <a:rPr lang="en-US" sz="1800" dirty="0" smtClean="0"/>
              <a:t> quarter and 2</a:t>
            </a:r>
            <a:r>
              <a:rPr lang="en-US" sz="1800" baseline="30000" dirty="0" smtClean="0"/>
              <a:t>nd</a:t>
            </a:r>
            <a:r>
              <a:rPr lang="en-US" sz="1800" dirty="0" smtClean="0"/>
              <a:t> half of month for visit.</a:t>
            </a:r>
            <a:endParaRPr lang="en-US" sz="1800" dirty="0"/>
          </a:p>
        </p:txBody>
      </p:sp>
      <p:pic>
        <p:nvPicPr>
          <p:cNvPr id="4" name="Content Placeholder 3"/>
          <p:cNvPicPr>
            <a:picLocks noGrp="1" noChangeAspect="1"/>
          </p:cNvPicPr>
          <p:nvPr>
            <p:ph idx="1"/>
          </p:nvPr>
        </p:nvPicPr>
        <p:blipFill rotWithShape="1">
          <a:blip r:embed="rId2"/>
          <a:srcRect l="1432" t="24820" r="36476" b="13682"/>
          <a:stretch/>
        </p:blipFill>
        <p:spPr>
          <a:xfrm>
            <a:off x="329184" y="256032"/>
            <a:ext cx="9052560" cy="6336792"/>
          </a:xfrm>
          <a:prstGeom prst="rect">
            <a:avLst/>
          </a:prstGeom>
        </p:spPr>
      </p:pic>
    </p:spTree>
    <p:extLst>
      <p:ext uri="{BB962C8B-B14F-4D97-AF65-F5344CB8AC3E}">
        <p14:creationId xmlns:p14="http://schemas.microsoft.com/office/powerpoint/2010/main" val="3643984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640" y="1787742"/>
            <a:ext cx="2359152" cy="2866554"/>
          </a:xfrm>
        </p:spPr>
        <p:txBody>
          <a:bodyPr/>
          <a:lstStyle/>
          <a:p>
            <a:r>
              <a:rPr lang="en-US" sz="1800" dirty="0" smtClean="0"/>
              <a:t>Transient topped with cancellation rate 83%</a:t>
            </a:r>
            <a:endParaRPr lang="en-US" sz="1800" dirty="0"/>
          </a:p>
        </p:txBody>
      </p:sp>
      <p:pic>
        <p:nvPicPr>
          <p:cNvPr id="4" name="Content Placeholder 3"/>
          <p:cNvPicPr>
            <a:picLocks noGrp="1" noChangeAspect="1"/>
          </p:cNvPicPr>
          <p:nvPr>
            <p:ph idx="1"/>
          </p:nvPr>
        </p:nvPicPr>
        <p:blipFill rotWithShape="1">
          <a:blip r:embed="rId2"/>
          <a:srcRect l="2045" t="26877" r="19720" b="14275"/>
          <a:stretch/>
        </p:blipFill>
        <p:spPr>
          <a:xfrm>
            <a:off x="275109" y="589878"/>
            <a:ext cx="9262872" cy="6085242"/>
          </a:xfrm>
          <a:prstGeom prst="rect">
            <a:avLst/>
          </a:prstGeom>
        </p:spPr>
      </p:pic>
    </p:spTree>
    <p:extLst>
      <p:ext uri="{BB962C8B-B14F-4D97-AF65-F5344CB8AC3E}">
        <p14:creationId xmlns:p14="http://schemas.microsoft.com/office/powerpoint/2010/main" val="161843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8632" y="1678014"/>
            <a:ext cx="2359152" cy="3342042"/>
          </a:xfrm>
        </p:spPr>
        <p:txBody>
          <a:bodyPr/>
          <a:lstStyle/>
          <a:p>
            <a:r>
              <a:rPr lang="en-US" sz="1800" dirty="0" smtClean="0"/>
              <a:t>Cancellation has more </a:t>
            </a:r>
            <a:r>
              <a:rPr lang="en-US" sz="1800" dirty="0" err="1" smtClean="0"/>
              <a:t>avg</a:t>
            </a:r>
            <a:r>
              <a:rPr lang="en-US" sz="1800" dirty="0" smtClean="0"/>
              <a:t> ADR than  check-out. Hotels getting some percentage on cancellation booking too</a:t>
            </a:r>
            <a:endParaRPr lang="en-US" sz="1800" dirty="0"/>
          </a:p>
        </p:txBody>
      </p:sp>
      <p:pic>
        <p:nvPicPr>
          <p:cNvPr id="4" name="Content Placeholder 3"/>
          <p:cNvPicPr>
            <a:picLocks noGrp="1" noChangeAspect="1"/>
          </p:cNvPicPr>
          <p:nvPr>
            <p:ph idx="1"/>
          </p:nvPr>
        </p:nvPicPr>
        <p:blipFill rotWithShape="1">
          <a:blip r:embed="rId2"/>
          <a:srcRect l="2098" t="26458" r="38083" b="22979"/>
          <a:stretch/>
        </p:blipFill>
        <p:spPr>
          <a:xfrm>
            <a:off x="521208" y="452718"/>
            <a:ext cx="8951976" cy="6194970"/>
          </a:xfrm>
          <a:prstGeom prst="rect">
            <a:avLst/>
          </a:prstGeom>
        </p:spPr>
      </p:pic>
    </p:spTree>
    <p:extLst>
      <p:ext uri="{BB962C8B-B14F-4D97-AF65-F5344CB8AC3E}">
        <p14:creationId xmlns:p14="http://schemas.microsoft.com/office/powerpoint/2010/main" val="91486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793582"/>
            <a:ext cx="9404723" cy="1400530"/>
          </a:xfrm>
        </p:spPr>
        <p:txBody>
          <a:bodyPr/>
          <a:lstStyle/>
          <a:p>
            <a:pPr algn="ctr"/>
            <a:r>
              <a:rPr lang="en-US" sz="6000" dirty="0" smtClean="0"/>
              <a:t>Thank</a:t>
            </a:r>
            <a:r>
              <a:rPr lang="en-US" dirty="0" smtClean="0"/>
              <a:t> </a:t>
            </a:r>
            <a:r>
              <a:rPr lang="en-US" sz="5400" dirty="0" smtClean="0"/>
              <a:t>You</a:t>
            </a:r>
            <a:endParaRPr lang="en-US" dirty="0"/>
          </a:p>
        </p:txBody>
      </p:sp>
    </p:spTree>
    <p:extLst>
      <p:ext uri="{BB962C8B-B14F-4D97-AF65-F5344CB8AC3E}">
        <p14:creationId xmlns:p14="http://schemas.microsoft.com/office/powerpoint/2010/main" val="3062344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7032" y="1696302"/>
            <a:ext cx="3320850" cy="4329594"/>
          </a:xfrm>
        </p:spPr>
        <p:txBody>
          <a:bodyPr/>
          <a:lstStyle/>
          <a:p>
            <a:r>
              <a:rPr lang="en-US" sz="1800" dirty="0" smtClean="0"/>
              <a:t>July, August and</a:t>
            </a:r>
            <a:r>
              <a:rPr lang="en-US" dirty="0" smtClean="0"/>
              <a:t> </a:t>
            </a:r>
            <a:r>
              <a:rPr lang="en-US" sz="1800" dirty="0" smtClean="0"/>
              <a:t>September are the best months in terms of bookings. We can make focus and  make strategies  to capitalize these months and make these number even better.</a:t>
            </a:r>
            <a:endParaRPr lang="en-US" dirty="0"/>
          </a:p>
        </p:txBody>
      </p:sp>
      <p:pic>
        <p:nvPicPr>
          <p:cNvPr id="4" name="Content Placeholder 3"/>
          <p:cNvPicPr>
            <a:picLocks noGrp="1" noChangeAspect="1"/>
          </p:cNvPicPr>
          <p:nvPr>
            <p:ph idx="1"/>
          </p:nvPr>
        </p:nvPicPr>
        <p:blipFill rotWithShape="1">
          <a:blip r:embed="rId2"/>
          <a:srcRect l="4787" t="22285" r="32061" b="21862"/>
          <a:stretch/>
        </p:blipFill>
        <p:spPr>
          <a:xfrm>
            <a:off x="137160" y="521208"/>
            <a:ext cx="7644384" cy="6089904"/>
          </a:xfrm>
          <a:prstGeom prst="rect">
            <a:avLst/>
          </a:prstGeom>
        </p:spPr>
      </p:pic>
    </p:spTree>
    <p:extLst>
      <p:ext uri="{BB962C8B-B14F-4D97-AF65-F5344CB8AC3E}">
        <p14:creationId xmlns:p14="http://schemas.microsoft.com/office/powerpoint/2010/main" val="709511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7224" y="1815174"/>
            <a:ext cx="4270248" cy="2537370"/>
          </a:xfrm>
        </p:spPr>
        <p:txBody>
          <a:bodyPr/>
          <a:lstStyle/>
          <a:p>
            <a:r>
              <a:rPr lang="en-US" sz="1800" dirty="0" smtClean="0"/>
              <a:t>Guest prefer Weekends night to stay in both hotel type. So, we can increase ADR and also can increase temporary staff </a:t>
            </a:r>
            <a:r>
              <a:rPr lang="en-US" sz="1800" dirty="0"/>
              <a:t>during weekend </a:t>
            </a:r>
            <a:r>
              <a:rPr lang="en-US" sz="1800" dirty="0" smtClean="0"/>
              <a:t>nights, so we can give good experience to the customer and also the margins.  </a:t>
            </a:r>
            <a:endParaRPr lang="en-US" sz="1800" dirty="0"/>
          </a:p>
        </p:txBody>
      </p:sp>
      <p:pic>
        <p:nvPicPr>
          <p:cNvPr id="4" name="Content Placeholder 3"/>
          <p:cNvPicPr>
            <a:picLocks noGrp="1" noChangeAspect="1"/>
          </p:cNvPicPr>
          <p:nvPr>
            <p:ph idx="1"/>
          </p:nvPr>
        </p:nvPicPr>
        <p:blipFill rotWithShape="1">
          <a:blip r:embed="rId2"/>
          <a:srcRect l="7827" t="22054" r="32403" b="19185"/>
          <a:stretch/>
        </p:blipFill>
        <p:spPr>
          <a:xfrm>
            <a:off x="429768" y="452718"/>
            <a:ext cx="6528816" cy="6194970"/>
          </a:xfrm>
          <a:prstGeom prst="rect">
            <a:avLst/>
          </a:prstGeom>
        </p:spPr>
      </p:pic>
    </p:spTree>
    <p:extLst>
      <p:ext uri="{BB962C8B-B14F-4D97-AF65-F5344CB8AC3E}">
        <p14:creationId xmlns:p14="http://schemas.microsoft.com/office/powerpoint/2010/main" val="2280534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584" y="1938528"/>
            <a:ext cx="3849624" cy="3154680"/>
          </a:xfrm>
        </p:spPr>
        <p:txBody>
          <a:bodyPr/>
          <a:lstStyle/>
          <a:p>
            <a:r>
              <a:rPr lang="en-US" sz="1800" dirty="0" smtClean="0"/>
              <a:t>April, May and </a:t>
            </a:r>
            <a:r>
              <a:rPr lang="en-US" sz="1800" dirty="0"/>
              <a:t>J</a:t>
            </a:r>
            <a:r>
              <a:rPr lang="en-US" sz="1800" dirty="0" smtClean="0"/>
              <a:t>une has the worst conversion rate with highest cancellation rate among all months.</a:t>
            </a:r>
            <a:endParaRPr lang="en-US" sz="1800" dirty="0"/>
          </a:p>
        </p:txBody>
      </p:sp>
      <p:pic>
        <p:nvPicPr>
          <p:cNvPr id="4" name="Content Placeholder 3"/>
          <p:cNvPicPr>
            <a:picLocks noGrp="1" noChangeAspect="1"/>
          </p:cNvPicPr>
          <p:nvPr>
            <p:ph idx="1"/>
          </p:nvPr>
        </p:nvPicPr>
        <p:blipFill rotWithShape="1">
          <a:blip r:embed="rId2"/>
          <a:srcRect l="4533" t="22561" r="32334" b="35459"/>
          <a:stretch/>
        </p:blipFill>
        <p:spPr>
          <a:xfrm>
            <a:off x="137160" y="155448"/>
            <a:ext cx="7818120" cy="6702552"/>
          </a:xfrm>
          <a:prstGeom prst="rect">
            <a:avLst/>
          </a:prstGeom>
        </p:spPr>
      </p:pic>
    </p:spTree>
    <p:extLst>
      <p:ext uri="{BB962C8B-B14F-4D97-AF65-F5344CB8AC3E}">
        <p14:creationId xmlns:p14="http://schemas.microsoft.com/office/powerpoint/2010/main" val="2264318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0336" y="1970622"/>
            <a:ext cx="3714042" cy="3278034"/>
          </a:xfrm>
        </p:spPr>
        <p:txBody>
          <a:bodyPr/>
          <a:lstStyle/>
          <a:p>
            <a:r>
              <a:rPr lang="en-US" sz="1800" dirty="0" smtClean="0"/>
              <a:t>Adults has the maximum  percentage among the guests.</a:t>
            </a:r>
            <a:br>
              <a:rPr lang="en-US" sz="1800" dirty="0" smtClean="0"/>
            </a:br>
            <a:r>
              <a:rPr lang="en-US" sz="1800" dirty="0"/>
              <a:t/>
            </a:r>
            <a:br>
              <a:rPr lang="en-US" sz="1800" dirty="0"/>
            </a:br>
            <a:r>
              <a:rPr lang="en-US" sz="1800" dirty="0" smtClean="0"/>
              <a:t>Cancellation ratio with children and babies has increasing over the years.</a:t>
            </a:r>
            <a:endParaRPr lang="en-US" sz="1800" dirty="0"/>
          </a:p>
        </p:txBody>
      </p:sp>
      <p:pic>
        <p:nvPicPr>
          <p:cNvPr id="6" name="Content Placeholder 5"/>
          <p:cNvPicPr>
            <a:picLocks noGrp="1" noChangeAspect="1"/>
          </p:cNvPicPr>
          <p:nvPr>
            <p:ph idx="1"/>
          </p:nvPr>
        </p:nvPicPr>
        <p:blipFill rotWithShape="1">
          <a:blip r:embed="rId2"/>
          <a:srcRect l="10910" t="22149" r="38706" b="14811"/>
          <a:stretch/>
        </p:blipFill>
        <p:spPr>
          <a:xfrm>
            <a:off x="155448" y="164592"/>
            <a:ext cx="6729984" cy="6556248"/>
          </a:xfrm>
          <a:prstGeom prst="rect">
            <a:avLst/>
          </a:prstGeom>
        </p:spPr>
      </p:pic>
    </p:spTree>
    <p:extLst>
      <p:ext uri="{BB962C8B-B14F-4D97-AF65-F5344CB8AC3E}">
        <p14:creationId xmlns:p14="http://schemas.microsoft.com/office/powerpoint/2010/main" val="8594090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507</TotalTime>
  <Words>1065</Words>
  <Application>Microsoft Office PowerPoint</Application>
  <PresentationFormat>Widescreen</PresentationFormat>
  <Paragraphs>55</Paragraphs>
  <Slides>54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Century Gothic</vt:lpstr>
      <vt:lpstr>Wingdings 3</vt:lpstr>
      <vt:lpstr>Ion</vt:lpstr>
      <vt:lpstr>Capstone Project</vt:lpstr>
      <vt:lpstr>MECE FRAMEWORK</vt:lpstr>
      <vt:lpstr>Analysis Scope: The analysis will focus on various aspects of the hotel booking process, including booking channel and guest’s age distribution, hotel performance, and the impact of meals and parking spaces. It will encompass historical booking data based on different hotel types, seasonality, and distribution data of multiple booking channel. </vt:lpstr>
      <vt:lpstr>ER Diagram</vt:lpstr>
      <vt:lpstr>PowerPoint Presentation</vt:lpstr>
      <vt:lpstr>July, August and September are the best months in terms of bookings. We can make focus and  make strategies  to capitalize these months and make these number even better.</vt:lpstr>
      <vt:lpstr>Guest prefer Weekends night to stay in both hotel type. So, we can increase ADR and also can increase temporary staff during weekend nights, so we can give good experience to the customer and also the margins.  </vt:lpstr>
      <vt:lpstr>April, May and June has the worst conversion rate with highest cancellation rate among all months.</vt:lpstr>
      <vt:lpstr>Adults has the maximum  percentage among the guests.  Cancellation ratio with children and babies has increasing over the years.</vt:lpstr>
      <vt:lpstr>City has more ADR. H room type has the best ADR. As the number of special request has made, ADR has also increase. We can say special request and ADR has positive correlation.</vt:lpstr>
      <vt:lpstr>Resort hotel has required more number of parkings. </vt:lpstr>
      <vt:lpstr>Transient customer type in City hotel has made most number of special request.</vt:lpstr>
      <vt:lpstr>With HB meal plan ADR is the highest. TA/TO booking channel prefer the BB meal.</vt:lpstr>
      <vt:lpstr>With BB meal plan, guest stayed long in term of duration.</vt:lpstr>
      <vt:lpstr>FB meal plan  has most number of avg parking required but has 2nd lowest avg special requests made. On the other hand HB has 2nd most parking spaces required and has 2nd most special request made. So. There is no correlation b/w them.</vt:lpstr>
      <vt:lpstr>Corporate booking channel stick with BB meal plan most frequently.</vt:lpstr>
      <vt:lpstr>Online TA has the most number of bookings and also has decent cancellation ration among all segment.</vt:lpstr>
      <vt:lpstr>TA/TO is the highest number among distribution channel to generate bookings but Direct distribution has the best confirmed booking ratio, followed by GDS and Corporate.</vt:lpstr>
      <vt:lpstr>Resort hotel type has the better retention rate. We can see Resort has lower ADR and Lead time that maybe the reason for better retention rate.</vt:lpstr>
      <vt:lpstr>PowerPoint Presentation</vt:lpstr>
      <vt:lpstr>Room A  has the maximum number of booking and assigned, but hotel failed to provide the same room type for all the guests.</vt:lpstr>
      <vt:lpstr>There is slightly negative correlation b/w booking changes and canceled booking. As the number of booking changes increases, cancellation descreases.</vt:lpstr>
      <vt:lpstr>Room type A prefer  by all the customer type. Transient-Party preferred Room type A most frequently among all customer type</vt:lpstr>
      <vt:lpstr>There is change in preference for room type of repeated guest over the years. In year 2015 no repeated selected room B, but in 2016, 1.34% of repeated guest select the same room.</vt:lpstr>
      <vt:lpstr>Most of the check-out happened in August with 76%, while January has most canceled with 56%.</vt:lpstr>
      <vt:lpstr>July has the maximum number of Bookings, while August has Maximum number of Check-outs and January has highest in term of cancellations.</vt:lpstr>
      <vt:lpstr>Transient customer type contributed most by 39.68% in canceled.</vt:lpstr>
      <vt:lpstr>Canceled reservation type has the maximum ADR while No-Show has the lowest.</vt:lpstr>
      <vt:lpstr>Portugal has the maximum number of visitors</vt:lpstr>
      <vt:lpstr>Second half in the month have the most bookings, and Avg Lead Time 104,Max lead time 737.</vt:lpstr>
      <vt:lpstr>August is the peak month for booking and 56% booking comes in weekend.</vt:lpstr>
      <vt:lpstr>Resort have the Better avg stay rate while HB meal type has topped in avg stay rate among meal type.</vt:lpstr>
      <vt:lpstr>Successful booking ratio declined over the years while cancelled booking ratio increased.</vt:lpstr>
      <vt:lpstr>Majority visitors are adults. There are less number of children and kids, so we can say majority of visitors are unmarried and don’t have kids.</vt:lpstr>
      <vt:lpstr>City hotel is expensive then Resort hotel. There is huge difference in max ADR b/w Resort and City hotel.</vt:lpstr>
      <vt:lpstr>There is huge difference for car parking spaces required b/w Resort(5531) and City(1933). Increase in car parking spaces specially in Resort can attract some visitors.</vt:lpstr>
      <vt:lpstr>Transient customer type made most of the special request by huge difference.</vt:lpstr>
      <vt:lpstr>Most of the visitors prefer BB then go out for roaming and take other meals outside hotel.</vt:lpstr>
      <vt:lpstr>HB meal  type has the maximum ADR.</vt:lpstr>
      <vt:lpstr>Resort hotel with BB meal has the most special requests and required most car parking spaces.  We can say BB meal time is most crowed time during whole day.</vt:lpstr>
      <vt:lpstr>Transient customer type with BB has most number while Group customer type with FB has lowest number.</vt:lpstr>
      <vt:lpstr>Online TA has the biggest market share of Bookings.</vt:lpstr>
      <vt:lpstr>TA/TO has the biggest market player with 82% market share, followed by Direct with 12.3% with huge difference b/w 1st and 2nd player.</vt:lpstr>
      <vt:lpstr>PowerPoint Presentation</vt:lpstr>
      <vt:lpstr>PowerPoint Presentation</vt:lpstr>
      <vt:lpstr>For 88% visitors hotel are capable to delivered the same room they reserved.</vt:lpstr>
      <vt:lpstr>Just 2% is the cancellation rate when the guest assigned different room from what they reserved. So, different room not put any impact on cancellations.</vt:lpstr>
      <vt:lpstr>PowerPoint Presentation</vt:lpstr>
      <vt:lpstr>For repeated guest’s preference changes over the year, we can see in 2015 many people reserved room type A but in 2016 there is not booking for repeated guest form room type a</vt:lpstr>
      <vt:lpstr>First check-out was on 7-1-15 and ratio is 63%, while cancellation ratio is 235</vt:lpstr>
      <vt:lpstr>July, August and September are the best months for in term of visits. Guest prefer 3rd quarter and 2nd half of month for visit.</vt:lpstr>
      <vt:lpstr>Transient topped with cancellation rate 83%</vt:lpstr>
      <vt:lpstr>Cancellation has more avg ADR than  check-out. Hotels getting some percentage on cancellation booking too</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DELL</dc:creator>
  <cp:lastModifiedBy>DELL</cp:lastModifiedBy>
  <cp:revision>51</cp:revision>
  <dcterms:created xsi:type="dcterms:W3CDTF">2024-03-26T05:34:59Z</dcterms:created>
  <dcterms:modified xsi:type="dcterms:W3CDTF">2024-03-27T05:41:40Z</dcterms:modified>
</cp:coreProperties>
</file>